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3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4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5.xml" ContentType="application/vnd.openxmlformats-officedocument.drawingml.chart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sldIdLst>
    <p:sldId id="257" r:id="rId2"/>
    <p:sldId id="374" r:id="rId3"/>
    <p:sldId id="350" r:id="rId4"/>
    <p:sldId id="453" r:id="rId5"/>
    <p:sldId id="353" r:id="rId6"/>
    <p:sldId id="339" r:id="rId7"/>
    <p:sldId id="466" r:id="rId8"/>
    <p:sldId id="464" r:id="rId9"/>
    <p:sldId id="390" r:id="rId10"/>
    <p:sldId id="465" r:id="rId11"/>
    <p:sldId id="455" r:id="rId12"/>
    <p:sldId id="1489" r:id="rId13"/>
    <p:sldId id="1470" r:id="rId14"/>
    <p:sldId id="454" r:id="rId15"/>
    <p:sldId id="1482" r:id="rId16"/>
    <p:sldId id="1490" r:id="rId17"/>
    <p:sldId id="1492" r:id="rId18"/>
    <p:sldId id="1484" r:id="rId19"/>
    <p:sldId id="469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/>
    <p:restoredTop sz="94643"/>
  </p:normalViewPr>
  <p:slideViewPr>
    <p:cSldViewPr snapToGrid="0" snapToObjects="1">
      <p:cViewPr varScale="1">
        <p:scale>
          <a:sx n="127" d="100"/>
          <a:sy n="127" d="100"/>
        </p:scale>
        <p:origin x="1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avithamadhu/kavithampich/commsplit/results/skylake_osu/skylak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avithamadhu/kavithampich/commsplit/results/work-stealing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avithamadhu/kavithampich/commsplit/results/work-stealing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avithamadhu/kavithampich/commsplit/results/work-stealing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avithamadhu/kavithampich/commsplit/results/work-stealing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/Users/neelima/MPICH-PAPERS/extreme-mpi/figures/Nek5000-scaling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/Users/neelima/MPICH-PAPERS/extreme-mpi/figures/LAMMPS-scaling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4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avithamadhu/kavithampich/commsplit/results/skylake_osu/skylak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avithamadhu/kavithampich/commsplit/results/skylake_osu/skylak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Instruction</a:t>
            </a:r>
            <a:r>
              <a:rPr lang="zh-CN" sz="1400" dirty="0"/>
              <a:t> </a:t>
            </a:r>
            <a:r>
              <a:rPr lang="en-US" sz="1400" dirty="0"/>
              <a:t>Counts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MPI_Put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MPICH/CH3</c:v>
                </c:pt>
                <c:pt idx="1">
                  <c:v>MPICH/CH4 (default)</c:v>
                </c:pt>
                <c:pt idx="2">
                  <c:v>MPICH/CH4 (+no errors)</c:v>
                </c:pt>
                <c:pt idx="3">
                  <c:v>MPICH/CH4 (+no thread check)</c:v>
                </c:pt>
                <c:pt idx="4">
                  <c:v>MPICH/CH4 (+ipo)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1342</c:v>
                </c:pt>
                <c:pt idx="1">
                  <c:v>215</c:v>
                </c:pt>
                <c:pt idx="2">
                  <c:v>143</c:v>
                </c:pt>
                <c:pt idx="3">
                  <c:v>129</c:v>
                </c:pt>
                <c:pt idx="4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67-8941-8BB1-26893FF32F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MPI_Isend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MPICH/CH3</c:v>
                </c:pt>
                <c:pt idx="1">
                  <c:v>MPICH/CH4 (default)</c:v>
                </c:pt>
                <c:pt idx="2">
                  <c:v>MPICH/CH4 (+no errors)</c:v>
                </c:pt>
                <c:pt idx="3">
                  <c:v>MPICH/CH4 (+no thread check)</c:v>
                </c:pt>
                <c:pt idx="4">
                  <c:v>MPICH/CH4 (+ipo)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253</c:v>
                </c:pt>
                <c:pt idx="1">
                  <c:v>221</c:v>
                </c:pt>
                <c:pt idx="2">
                  <c:v>147</c:v>
                </c:pt>
                <c:pt idx="3">
                  <c:v>141</c:v>
                </c:pt>
                <c:pt idx="4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67-8941-8BB1-26893FF32FC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995852592"/>
        <c:axId val="1901894672"/>
      </c:barChart>
      <c:catAx>
        <c:axId val="-1995852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1894672"/>
        <c:crosses val="autoZero"/>
        <c:auto val="1"/>
        <c:lblAlgn val="ctr"/>
        <c:lblOffset val="100"/>
        <c:noMultiLvlLbl val="0"/>
      </c:catAx>
      <c:valAx>
        <c:axId val="1901894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Instruction</a:t>
                </a:r>
                <a:r>
                  <a:rPr lang="zh-CN"/>
                  <a:t> </a:t>
                </a:r>
                <a:r>
                  <a:rPr lang="en-US"/>
                  <a:t>Counts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5852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50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2"/>
          <c:order val="0"/>
          <c:tx>
            <c:strRef>
              <c:f>'[torus-detection.xlsx]Sheet1'!$B$1</c:f>
              <c:strCache>
                <c:ptCount val="1"/>
                <c:pt idx="0">
                  <c:v>Execution time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[1]Sheet1!$A$2:$A$12</c:f>
              <c:strCache>
                <c:ptCount val="11"/>
                <c:pt idx="0">
                  <c:v>2x2</c:v>
                </c:pt>
                <c:pt idx="1">
                  <c:v>2x2x2</c:v>
                </c:pt>
                <c:pt idx="2">
                  <c:v>2x2x2x2</c:v>
                </c:pt>
                <c:pt idx="3">
                  <c:v>2x2x2x2x2</c:v>
                </c:pt>
                <c:pt idx="4">
                  <c:v>4x2x2x2x2</c:v>
                </c:pt>
                <c:pt idx="5">
                  <c:v>4x4x2x2x2</c:v>
                </c:pt>
                <c:pt idx="6">
                  <c:v>4x4x4x2x2</c:v>
                </c:pt>
                <c:pt idx="7">
                  <c:v>4x4x4x4x2</c:v>
                </c:pt>
                <c:pt idx="8">
                  <c:v>4x4x4x4x4</c:v>
                </c:pt>
                <c:pt idx="9">
                  <c:v>8x4x4x4x4</c:v>
                </c:pt>
                <c:pt idx="10">
                  <c:v>8x8x4x4x4</c:v>
                </c:pt>
              </c:strCache>
            </c:strRef>
          </c:cat>
          <c:val>
            <c:numRef>
              <c:f>[1]Sheet1!$B$2:$B$12</c:f>
              <c:numCache>
                <c:formatCode>0.00E+00</c:formatCode>
                <c:ptCount val="11"/>
                <c:pt idx="0">
                  <c:v>53.692</c:v>
                </c:pt>
                <c:pt idx="1">
                  <c:v>81.458000000000013</c:v>
                </c:pt>
                <c:pt idx="2">
                  <c:v>390.54500000000002</c:v>
                </c:pt>
                <c:pt idx="3">
                  <c:v>493.16699999999992</c:v>
                </c:pt>
                <c:pt idx="4">
                  <c:v>1968.6759999999999</c:v>
                </c:pt>
                <c:pt idx="5">
                  <c:v>10893.69</c:v>
                </c:pt>
                <c:pt idx="6">
                  <c:v>75422.42</c:v>
                </c:pt>
                <c:pt idx="7">
                  <c:v>581759.19999999891</c:v>
                </c:pt>
                <c:pt idx="8">
                  <c:v>4677323</c:v>
                </c:pt>
                <c:pt idx="9">
                  <c:v>36480030</c:v>
                </c:pt>
                <c:pt idx="10">
                  <c:v>284271700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4B-1B44-8AB7-12DBC73422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1201600"/>
        <c:axId val="1161265776"/>
      </c:lineChart>
      <c:catAx>
        <c:axId val="1161201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/>
                  <a:t>Torus dimensions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265776"/>
        <c:crosses val="autoZero"/>
        <c:auto val="1"/>
        <c:lblAlgn val="ctr"/>
        <c:lblOffset val="100"/>
        <c:noMultiLvlLbl val="0"/>
      </c:catAx>
      <c:valAx>
        <c:axId val="1161265776"/>
        <c:scaling>
          <c:logBase val="2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/>
                  <a:t>Latency(us)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2016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bg2">
              <a:lumMod val="10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108238980877"/>
          <c:y val="8.0870003787774397E-2"/>
          <c:w val="0.81370671848694898"/>
          <c:h val="0.720805179244022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'skylake-fib-scaling'!$B$1</c:f>
              <c:strCache>
                <c:ptCount val="1"/>
                <c:pt idx="0">
                  <c:v>Hierarchical Topology Unaware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'skylake-fib-scaling'!$A$2:$A$7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'skylake-fib-scaling'!$B$2:$B$7</c:f>
              <c:numCache>
                <c:formatCode>General</c:formatCode>
                <c:ptCount val="6"/>
                <c:pt idx="0">
                  <c:v>2.7617419999999999</c:v>
                </c:pt>
                <c:pt idx="1">
                  <c:v>5.9600109999999953</c:v>
                </c:pt>
                <c:pt idx="2">
                  <c:v>5.0623519999999953</c:v>
                </c:pt>
                <c:pt idx="3">
                  <c:v>3.5433599999999998</c:v>
                </c:pt>
                <c:pt idx="4">
                  <c:v>2.3421620000000001</c:v>
                </c:pt>
                <c:pt idx="5">
                  <c:v>1.5192699999999999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50-D248-8032-634758D1B0C7}"/>
            </c:ext>
          </c:extLst>
        </c:ser>
        <c:ser>
          <c:idx val="1"/>
          <c:order val="1"/>
          <c:tx>
            <c:strRef>
              <c:f>'skylake-fib-scaling'!$C$1</c:f>
              <c:strCache>
                <c:ptCount val="1"/>
                <c:pt idx="0">
                  <c:v>Non hierarchical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'skylake-fib-scaling'!$A$2:$A$7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'skylake-fib-scaling'!$C$2:$C$7</c:f>
              <c:numCache>
                <c:formatCode>General</c:formatCode>
                <c:ptCount val="6"/>
                <c:pt idx="0">
                  <c:v>2.1392920000000002</c:v>
                </c:pt>
                <c:pt idx="1">
                  <c:v>4.5115099999999986</c:v>
                </c:pt>
                <c:pt idx="2">
                  <c:v>3.914607999999999</c:v>
                </c:pt>
                <c:pt idx="3">
                  <c:v>2.852939999999998</c:v>
                </c:pt>
                <c:pt idx="4">
                  <c:v>1.97343</c:v>
                </c:pt>
                <c:pt idx="5">
                  <c:v>1.2826379999999999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50-D248-8032-634758D1B0C7}"/>
            </c:ext>
          </c:extLst>
        </c:ser>
        <c:ser>
          <c:idx val="2"/>
          <c:order val="2"/>
          <c:tx>
            <c:strRef>
              <c:f>'skylake-fib-scaling'!$D$1</c:f>
              <c:strCache>
                <c:ptCount val="1"/>
                <c:pt idx="0">
                  <c:v>Hierarchical Topology Aware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'skylake-fib-scaling'!$A$2:$A$7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'skylake-fib-scaling'!$D$2:$D$7</c:f>
              <c:numCache>
                <c:formatCode>General</c:formatCode>
                <c:ptCount val="6"/>
                <c:pt idx="0">
                  <c:v>2.084052999999999</c:v>
                </c:pt>
                <c:pt idx="1">
                  <c:v>4.4501749999999953</c:v>
                </c:pt>
                <c:pt idx="2">
                  <c:v>3.843953</c:v>
                </c:pt>
                <c:pt idx="3">
                  <c:v>2.8993069999999981</c:v>
                </c:pt>
                <c:pt idx="4">
                  <c:v>1.930604</c:v>
                </c:pt>
                <c:pt idx="5">
                  <c:v>1.2709090000000001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50-D248-8032-634758D1B0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66069008"/>
        <c:axId val="-2043526784"/>
      </c:barChart>
      <c:catAx>
        <c:axId val="-20660690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/>
                  <a:t>Number of Processes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3526784"/>
        <c:crosses val="autoZero"/>
        <c:auto val="1"/>
        <c:lblAlgn val="ctr"/>
        <c:lblOffset val="100"/>
        <c:noMultiLvlLbl val="0"/>
      </c:catAx>
      <c:valAx>
        <c:axId val="-2043526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/>
                  <a:t>Execution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6069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3636554585569902"/>
          <c:y val="5.7089212806557037E-2"/>
          <c:w val="0.72867831847693998"/>
          <c:h val="0.3144802224066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bg2">
              <a:lumMod val="10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70190919342866"/>
          <c:y val="6.7524999504547198E-2"/>
          <c:w val="0.81844458253206676"/>
          <c:h val="0.72806943431808491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'skylake-fib'!$C$1</c:f>
              <c:strCache>
                <c:ptCount val="1"/>
                <c:pt idx="0">
                  <c:v>Hierarchical topology aware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'skylake-fib'!$A$2:$A$16</c:f>
              <c:numCache>
                <c:formatCode>General</c:formatCode>
                <c:ptCount val="15"/>
                <c:pt idx="0">
                  <c:v>30</c:v>
                </c:pt>
                <c:pt idx="1">
                  <c:v>31</c:v>
                </c:pt>
                <c:pt idx="2">
                  <c:v>32</c:v>
                </c:pt>
                <c:pt idx="3">
                  <c:v>33</c:v>
                </c:pt>
                <c:pt idx="4">
                  <c:v>34</c:v>
                </c:pt>
                <c:pt idx="5">
                  <c:v>35</c:v>
                </c:pt>
                <c:pt idx="6">
                  <c:v>36</c:v>
                </c:pt>
                <c:pt idx="7">
                  <c:v>37</c:v>
                </c:pt>
                <c:pt idx="8">
                  <c:v>38</c:v>
                </c:pt>
                <c:pt idx="9">
                  <c:v>39</c:v>
                </c:pt>
                <c:pt idx="10">
                  <c:v>40</c:v>
                </c:pt>
              </c:numCache>
            </c:numRef>
          </c:cat>
          <c:val>
            <c:numRef>
              <c:f>'skylake-fib'!$C$2:$C$12</c:f>
              <c:numCache>
                <c:formatCode>General</c:formatCode>
                <c:ptCount val="11"/>
                <c:pt idx="0">
                  <c:v>0.88478000000000001</c:v>
                </c:pt>
                <c:pt idx="1">
                  <c:v>1.327952</c:v>
                </c:pt>
                <c:pt idx="2">
                  <c:v>2.1344750000000001</c:v>
                </c:pt>
                <c:pt idx="3">
                  <c:v>3.446647</c:v>
                </c:pt>
                <c:pt idx="4">
                  <c:v>5.4892339999999997</c:v>
                </c:pt>
                <c:pt idx="5">
                  <c:v>8.7949919999999988</c:v>
                </c:pt>
                <c:pt idx="6">
                  <c:v>14.157671000000001</c:v>
                </c:pt>
                <c:pt idx="7">
                  <c:v>22.859867000000001</c:v>
                </c:pt>
                <c:pt idx="8">
                  <c:v>36.932191000000003</c:v>
                </c:pt>
                <c:pt idx="9">
                  <c:v>59.833433999999997</c:v>
                </c:pt>
                <c:pt idx="10">
                  <c:v>96.801344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3F-1548-88B4-068B809D17C5}"/>
            </c:ext>
          </c:extLst>
        </c:ser>
        <c:ser>
          <c:idx val="2"/>
          <c:order val="1"/>
          <c:tx>
            <c:strRef>
              <c:f>'skylake-fib'!$D$1</c:f>
              <c:strCache>
                <c:ptCount val="1"/>
                <c:pt idx="0">
                  <c:v>Hierarchical topology unaware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'skylake-fib'!$A$2:$A$16</c:f>
              <c:numCache>
                <c:formatCode>General</c:formatCode>
                <c:ptCount val="15"/>
                <c:pt idx="0">
                  <c:v>30</c:v>
                </c:pt>
                <c:pt idx="1">
                  <c:v>31</c:v>
                </c:pt>
                <c:pt idx="2">
                  <c:v>32</c:v>
                </c:pt>
                <c:pt idx="3">
                  <c:v>33</c:v>
                </c:pt>
                <c:pt idx="4">
                  <c:v>34</c:v>
                </c:pt>
                <c:pt idx="5">
                  <c:v>35</c:v>
                </c:pt>
                <c:pt idx="6">
                  <c:v>36</c:v>
                </c:pt>
                <c:pt idx="7">
                  <c:v>37</c:v>
                </c:pt>
                <c:pt idx="8">
                  <c:v>38</c:v>
                </c:pt>
                <c:pt idx="9">
                  <c:v>39</c:v>
                </c:pt>
                <c:pt idx="10">
                  <c:v>40</c:v>
                </c:pt>
              </c:numCache>
            </c:numRef>
          </c:cat>
          <c:val>
            <c:numRef>
              <c:f>'skylake-fib'!$D$2:$D$12</c:f>
              <c:numCache>
                <c:formatCode>General</c:formatCode>
                <c:ptCount val="11"/>
                <c:pt idx="0">
                  <c:v>1.0641719999999999</c:v>
                </c:pt>
                <c:pt idx="1">
                  <c:v>1.6203989999999999</c:v>
                </c:pt>
                <c:pt idx="2">
                  <c:v>2.588857</c:v>
                </c:pt>
                <c:pt idx="3">
                  <c:v>4.0985889999999952</c:v>
                </c:pt>
                <c:pt idx="4">
                  <c:v>6.5049049999999928</c:v>
                </c:pt>
                <c:pt idx="5">
                  <c:v>10.608228</c:v>
                </c:pt>
                <c:pt idx="6">
                  <c:v>17.041619000000001</c:v>
                </c:pt>
                <c:pt idx="7">
                  <c:v>27.417273999999999</c:v>
                </c:pt>
                <c:pt idx="8">
                  <c:v>44.187494000000001</c:v>
                </c:pt>
                <c:pt idx="9">
                  <c:v>71.497842000000006</c:v>
                </c:pt>
                <c:pt idx="10">
                  <c:v>115.689561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3F-1548-88B4-068B809D17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1188912"/>
        <c:axId val="1161212400"/>
        <c:extLst/>
      </c:barChart>
      <c:catAx>
        <c:axId val="1161188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/>
                  <a:t>Problem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212400"/>
        <c:crosses val="autoZero"/>
        <c:auto val="1"/>
        <c:lblAlgn val="ctr"/>
        <c:lblOffset val="100"/>
        <c:noMultiLvlLbl val="0"/>
      </c:catAx>
      <c:valAx>
        <c:axId val="1161212400"/>
        <c:scaling>
          <c:logBase val="2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/>
                  <a:t>Execution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18891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102989442183717"/>
          <c:y val="3.9726945115462202E-2"/>
          <c:w val="0.64025042907144403"/>
          <c:h val="0.361409338919954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bg2">
              <a:lumMod val="10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179648208853"/>
          <c:y val="7.4226710910586899E-2"/>
          <c:w val="0.78911528449623214"/>
          <c:h val="0.800710675503395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'skylake-uts'!$M$1</c:f>
              <c:strCache>
                <c:ptCount val="1"/>
                <c:pt idx="0">
                  <c:v>Topology aware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'skylake-uts'!$L$2:$L$3</c:f>
              <c:strCache>
                <c:ptCount val="2"/>
                <c:pt idx="0">
                  <c:v>Small</c:v>
                </c:pt>
                <c:pt idx="1">
                  <c:v>Large</c:v>
                </c:pt>
              </c:strCache>
            </c:strRef>
          </c:cat>
          <c:val>
            <c:numRef>
              <c:f>'skylake-uts'!$M$2:$M$3</c:f>
              <c:numCache>
                <c:formatCode>General</c:formatCode>
                <c:ptCount val="2"/>
                <c:pt idx="0">
                  <c:v>2.1262414000000001</c:v>
                </c:pt>
                <c:pt idx="1">
                  <c:v>51.722645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66-6941-9469-7F760E5D904C}"/>
            </c:ext>
          </c:extLst>
        </c:ser>
        <c:ser>
          <c:idx val="1"/>
          <c:order val="1"/>
          <c:tx>
            <c:strRef>
              <c:f>'skylake-uts'!$N$1</c:f>
              <c:strCache>
                <c:ptCount val="1"/>
                <c:pt idx="0">
                  <c:v>Topology unaware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'skylake-uts'!$L$2:$L$3</c:f>
              <c:strCache>
                <c:ptCount val="2"/>
                <c:pt idx="0">
                  <c:v>Small</c:v>
                </c:pt>
                <c:pt idx="1">
                  <c:v>Large</c:v>
                </c:pt>
              </c:strCache>
            </c:strRef>
          </c:cat>
          <c:val>
            <c:numRef>
              <c:f>'skylake-uts'!$N$2:$N$3</c:f>
              <c:numCache>
                <c:formatCode>General</c:formatCode>
                <c:ptCount val="2"/>
                <c:pt idx="0">
                  <c:v>2.832322</c:v>
                </c:pt>
                <c:pt idx="1">
                  <c:v>60.223868000000003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66-6941-9469-7F760E5D90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1389360"/>
        <c:axId val="1161422160"/>
      </c:barChart>
      <c:catAx>
        <c:axId val="116138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422160"/>
        <c:crosses val="autoZero"/>
        <c:auto val="1"/>
        <c:lblAlgn val="ctr"/>
        <c:lblOffset val="100"/>
        <c:noMultiLvlLbl val="0"/>
      </c:catAx>
      <c:valAx>
        <c:axId val="116142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/>
                  <a:t>Execution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389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8.2615834180351913E-2"/>
          <c:y val="0.14482228591578583"/>
          <c:w val="0.83506265596262619"/>
          <c:h val="0.174709837641690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54104395034301"/>
          <c:y val="7.4226710910586899E-2"/>
          <c:w val="0.83102870547806529"/>
          <c:h val="0.800710675503395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'cetus-uts'!$G$1</c:f>
              <c:strCache>
                <c:ptCount val="1"/>
                <c:pt idx="0">
                  <c:v>Topology aware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'skylake-uts'!$L$2:$L$3</c:f>
              <c:strCache>
                <c:ptCount val="2"/>
                <c:pt idx="0">
                  <c:v>Small</c:v>
                </c:pt>
                <c:pt idx="1">
                  <c:v>Large</c:v>
                </c:pt>
              </c:strCache>
            </c:strRef>
          </c:cat>
          <c:val>
            <c:numRef>
              <c:f>'cetus-uts'!$G$2:$G$3</c:f>
              <c:numCache>
                <c:formatCode>General</c:formatCode>
                <c:ptCount val="2"/>
                <c:pt idx="0">
                  <c:v>34.898929000000003</c:v>
                </c:pt>
                <c:pt idx="1">
                  <c:v>199.30253200000001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5B-A448-B41E-9965D46BC0B3}"/>
            </c:ext>
          </c:extLst>
        </c:ser>
        <c:ser>
          <c:idx val="1"/>
          <c:order val="1"/>
          <c:tx>
            <c:strRef>
              <c:f>'cetus-uts'!$H$1</c:f>
              <c:strCache>
                <c:ptCount val="1"/>
                <c:pt idx="0">
                  <c:v>Topology unaware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'skylake-uts'!$L$2:$L$3</c:f>
              <c:strCache>
                <c:ptCount val="2"/>
                <c:pt idx="0">
                  <c:v>Small</c:v>
                </c:pt>
                <c:pt idx="1">
                  <c:v>Large</c:v>
                </c:pt>
              </c:strCache>
            </c:strRef>
          </c:cat>
          <c:val>
            <c:numRef>
              <c:f>'cetus-uts'!$H$2:$H$3</c:f>
              <c:numCache>
                <c:formatCode>General</c:formatCode>
                <c:ptCount val="2"/>
                <c:pt idx="0">
                  <c:v>45.40587</c:v>
                </c:pt>
                <c:pt idx="1">
                  <c:v>205.84767199999999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5B-A448-B41E-9965D46BC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1146176"/>
        <c:axId val="1161125872"/>
      </c:barChart>
      <c:catAx>
        <c:axId val="1161146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125872"/>
        <c:crosses val="autoZero"/>
        <c:auto val="1"/>
        <c:lblAlgn val="ctr"/>
        <c:lblOffset val="100"/>
        <c:noMultiLvlLbl val="0"/>
      </c:catAx>
      <c:valAx>
        <c:axId val="116112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000"/>
                  <a:t>Execution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146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6.4209106430343457E-2"/>
          <c:y val="0.12220243100449973"/>
          <c:w val="0.68984935809759196"/>
          <c:h val="0.190020235467254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1:191</a:t>
            </a:r>
            <a:r>
              <a:rPr lang="zh-CN"/>
              <a:t> </a:t>
            </a:r>
            <a:r>
              <a:rPr lang="en-US"/>
              <a:t>MPI_Isend/MPI_Irecv</a:t>
            </a:r>
            <a:r>
              <a:rPr lang="zh-CN"/>
              <a:t> </a:t>
            </a:r>
            <a:r>
              <a:rPr lang="en-US"/>
              <a:t>(OFI/PSM2)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Prototype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  <c:pt idx="7">
                  <c:v>1024</c:v>
                </c:pt>
                <c:pt idx="8">
                  <c:v>2048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114970.46</c:v>
                </c:pt>
                <c:pt idx="1">
                  <c:v>199308.04</c:v>
                </c:pt>
                <c:pt idx="2">
                  <c:v>311398.81</c:v>
                </c:pt>
                <c:pt idx="3">
                  <c:v>448455.85</c:v>
                </c:pt>
                <c:pt idx="4">
                  <c:v>548111.5</c:v>
                </c:pt>
                <c:pt idx="5">
                  <c:v>644681.17999999924</c:v>
                </c:pt>
                <c:pt idx="6">
                  <c:v>681576.01</c:v>
                </c:pt>
                <c:pt idx="7">
                  <c:v>611577.87</c:v>
                </c:pt>
                <c:pt idx="8">
                  <c:v>611218.26999999944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76-5F44-A876-69D8C62E41F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Rlimit=8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  <c:pt idx="7">
                  <c:v>1024</c:v>
                </c:pt>
                <c:pt idx="8">
                  <c:v>2048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118160.15</c:v>
                </c:pt>
                <c:pt idx="1">
                  <c:v>118160.15</c:v>
                </c:pt>
                <c:pt idx="2">
                  <c:v>118160.15</c:v>
                </c:pt>
                <c:pt idx="3">
                  <c:v>118160.15</c:v>
                </c:pt>
                <c:pt idx="4">
                  <c:v>118160.15</c:v>
                </c:pt>
                <c:pt idx="5">
                  <c:v>118160.15</c:v>
                </c:pt>
                <c:pt idx="6">
                  <c:v>118160.15</c:v>
                </c:pt>
                <c:pt idx="7">
                  <c:v>118160.15</c:v>
                </c:pt>
                <c:pt idx="8">
                  <c:v>118160.15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76-5F44-A876-69D8C62E41F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Rlimit=16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  <c:pt idx="7">
                  <c:v>1024</c:v>
                </c:pt>
                <c:pt idx="8">
                  <c:v>2048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1">
                  <c:v>204738.71</c:v>
                </c:pt>
                <c:pt idx="2">
                  <c:v>204738.71</c:v>
                </c:pt>
                <c:pt idx="3">
                  <c:v>204738.71</c:v>
                </c:pt>
                <c:pt idx="4">
                  <c:v>204738.71</c:v>
                </c:pt>
                <c:pt idx="5">
                  <c:v>204738.71</c:v>
                </c:pt>
                <c:pt idx="6">
                  <c:v>204738.71</c:v>
                </c:pt>
                <c:pt idx="7">
                  <c:v>204738.71</c:v>
                </c:pt>
                <c:pt idx="8">
                  <c:v>204738.71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76-5F44-A876-69D8C62E41F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Rlimit=32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  <c:pt idx="7">
                  <c:v>1024</c:v>
                </c:pt>
                <c:pt idx="8">
                  <c:v>2048</c:v>
                </c:pt>
              </c:numCache>
            </c:numRef>
          </c:cat>
          <c:val>
            <c:numRef>
              <c:f>Sheet1!$E$2:$E$10</c:f>
              <c:numCache>
                <c:formatCode>General</c:formatCode>
                <c:ptCount val="9"/>
                <c:pt idx="2">
                  <c:v>314461.12</c:v>
                </c:pt>
                <c:pt idx="3">
                  <c:v>314461.12</c:v>
                </c:pt>
                <c:pt idx="4">
                  <c:v>314461.12</c:v>
                </c:pt>
                <c:pt idx="5">
                  <c:v>314461.12</c:v>
                </c:pt>
                <c:pt idx="6">
                  <c:v>314461.12</c:v>
                </c:pt>
                <c:pt idx="7">
                  <c:v>314461.12</c:v>
                </c:pt>
                <c:pt idx="8">
                  <c:v>314461.12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876-5F44-A876-69D8C62E41F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Rlimit=64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  <c:pt idx="7">
                  <c:v>1024</c:v>
                </c:pt>
                <c:pt idx="8">
                  <c:v>2048</c:v>
                </c:pt>
              </c:numCache>
            </c:numRef>
          </c:cat>
          <c:val>
            <c:numRef>
              <c:f>Sheet1!$F$2:$F$10</c:f>
              <c:numCache>
                <c:formatCode>General</c:formatCode>
                <c:ptCount val="9"/>
                <c:pt idx="3">
                  <c:v>452468.1</c:v>
                </c:pt>
                <c:pt idx="4">
                  <c:v>452468.1</c:v>
                </c:pt>
                <c:pt idx="5">
                  <c:v>452468.1</c:v>
                </c:pt>
                <c:pt idx="6">
                  <c:v>452468.1</c:v>
                </c:pt>
                <c:pt idx="7">
                  <c:v>452468.1</c:v>
                </c:pt>
                <c:pt idx="8">
                  <c:v>452468.1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876-5F44-A876-69D8C62E41F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Rlimit=128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  <c:pt idx="7">
                  <c:v>1024</c:v>
                </c:pt>
                <c:pt idx="8">
                  <c:v>2048</c:v>
                </c:pt>
              </c:numCache>
            </c:numRef>
          </c:cat>
          <c:val>
            <c:numRef>
              <c:f>Sheet1!$G$2:$G$10</c:f>
              <c:numCache>
                <c:formatCode>General</c:formatCode>
                <c:ptCount val="9"/>
                <c:pt idx="4">
                  <c:v>550438.19999999914</c:v>
                </c:pt>
                <c:pt idx="5">
                  <c:v>550438.19999999914</c:v>
                </c:pt>
                <c:pt idx="6">
                  <c:v>550438.19999999914</c:v>
                </c:pt>
                <c:pt idx="7">
                  <c:v>550438.19999999914</c:v>
                </c:pt>
                <c:pt idx="8">
                  <c:v>550438.19999999914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876-5F44-A876-69D8C62E41F3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Rlimit=256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  <c:pt idx="7">
                  <c:v>1024</c:v>
                </c:pt>
                <c:pt idx="8">
                  <c:v>2048</c:v>
                </c:pt>
              </c:numCache>
            </c:numRef>
          </c:cat>
          <c:val>
            <c:numRef>
              <c:f>Sheet1!$H$2:$H$10</c:f>
              <c:numCache>
                <c:formatCode>General</c:formatCode>
                <c:ptCount val="9"/>
                <c:pt idx="5">
                  <c:v>641912.6</c:v>
                </c:pt>
                <c:pt idx="6">
                  <c:v>641912.6</c:v>
                </c:pt>
                <c:pt idx="7">
                  <c:v>641912.6</c:v>
                </c:pt>
                <c:pt idx="8">
                  <c:v>641912.6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876-5F44-A876-69D8C62E41F3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Rlimit=512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  <c:pt idx="7">
                  <c:v>1024</c:v>
                </c:pt>
                <c:pt idx="8">
                  <c:v>2048</c:v>
                </c:pt>
              </c:numCache>
            </c:numRef>
          </c:cat>
          <c:val>
            <c:numRef>
              <c:f>Sheet1!$I$2:$I$10</c:f>
              <c:numCache>
                <c:formatCode>General</c:formatCode>
                <c:ptCount val="9"/>
                <c:pt idx="6">
                  <c:v>683182.31999999937</c:v>
                </c:pt>
                <c:pt idx="7">
                  <c:v>683182.31999999937</c:v>
                </c:pt>
                <c:pt idx="8">
                  <c:v>683182.31999999937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876-5F44-A876-69D8C62E41F3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Rlimit=1024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  <c:pt idx="7">
                  <c:v>1024</c:v>
                </c:pt>
                <c:pt idx="8">
                  <c:v>2048</c:v>
                </c:pt>
              </c:numCache>
            </c:numRef>
          </c:cat>
          <c:val>
            <c:numRef>
              <c:f>Sheet1!$J$2:$J$10</c:f>
              <c:numCache>
                <c:formatCode>General</c:formatCode>
                <c:ptCount val="9"/>
                <c:pt idx="7">
                  <c:v>612923.19999999914</c:v>
                </c:pt>
                <c:pt idx="8">
                  <c:v>612923.19999999914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5876-5F44-A876-69D8C62E41F3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Rlimit=2048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  <c:pt idx="7">
                  <c:v>1024</c:v>
                </c:pt>
                <c:pt idx="8">
                  <c:v>2048</c:v>
                </c:pt>
              </c:numCache>
            </c:numRef>
          </c:cat>
          <c:val>
            <c:numRef>
              <c:f>Sheet1!$K$2:$K$10</c:f>
              <c:numCache>
                <c:formatCode>General</c:formatCode>
                <c:ptCount val="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5876-5F44-A876-69D8C62E41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8745168"/>
        <c:axId val="258749168"/>
      </c:lineChart>
      <c:catAx>
        <c:axId val="258745168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Number</a:t>
                </a:r>
                <a:r>
                  <a:rPr lang="zh-CN"/>
                  <a:t> </a:t>
                </a:r>
                <a:r>
                  <a:rPr lang="en-US"/>
                  <a:t>of</a:t>
                </a:r>
                <a:r>
                  <a:rPr lang="zh-CN"/>
                  <a:t> </a:t>
                </a:r>
                <a:r>
                  <a:rPr lang="en-US"/>
                  <a:t>Usable</a:t>
                </a:r>
                <a:r>
                  <a:rPr lang="zh-CN"/>
                  <a:t> </a:t>
                </a:r>
                <a:r>
                  <a:rPr lang="en-US"/>
                  <a:t>Requests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58749168"/>
        <c:crosses val="autoZero"/>
        <c:auto val="1"/>
        <c:lblAlgn val="ctr"/>
        <c:lblOffset val="100"/>
        <c:noMultiLvlLbl val="0"/>
      </c:catAx>
      <c:valAx>
        <c:axId val="258749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Message</a:t>
                </a:r>
                <a:r>
                  <a:rPr lang="zh-CN"/>
                  <a:t> </a:t>
                </a:r>
                <a:r>
                  <a:rPr lang="en-US"/>
                  <a:t>Rate</a:t>
                </a:r>
                <a:r>
                  <a:rPr lang="zh-CN"/>
                  <a:t> </a:t>
                </a:r>
                <a:r>
                  <a:rPr lang="en-US"/>
                  <a:t>(msg/s)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[&gt;=1048576]#0,,&quot;M&quot;;[&gt;=1024]#0,&quot;K&quot;;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58745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showDLblsOverMax val="0"/>
  </c:chart>
  <c:spPr>
    <a:solidFill>
      <a:srgbClr val="FFFFFF">
        <a:alpha val="0"/>
      </a:srgb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800">
          <a:solidFill>
            <a:schemeClr val="bg2">
              <a:lumMod val="10000"/>
            </a:schemeClr>
          </a:solidFill>
        </a:defRPr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4239236886434"/>
          <c:y val="0.116982206405694"/>
          <c:w val="0.84230305167078001"/>
          <c:h val="0.74948524672850103"/>
        </c:manualLayout>
      </c:layout>
      <c:lineChart>
        <c:grouping val="standard"/>
        <c:varyColors val="0"/>
        <c:ser>
          <c:idx val="0"/>
          <c:order val="0"/>
          <c:tx>
            <c:v>MPICH/CH4 N=5</c:v>
          </c:tx>
          <c:spPr>
            <a:ln w="28575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data!$Q$11:$Q$18</c:f>
              <c:numCache>
                <c:formatCode>General</c:formatCode>
                <c:ptCount val="8"/>
                <c:pt idx="0">
                  <c:v>0.24735793439343401</c:v>
                </c:pt>
                <c:pt idx="1">
                  <c:v>0.41845588369778702</c:v>
                </c:pt>
                <c:pt idx="2">
                  <c:v>0.61538520004864405</c:v>
                </c:pt>
                <c:pt idx="3">
                  <c:v>0.80161673152778301</c:v>
                </c:pt>
                <c:pt idx="4">
                  <c:v>0.94909332174652405</c:v>
                </c:pt>
                <c:pt idx="5">
                  <c:v>1.0633384524057601</c:v>
                </c:pt>
                <c:pt idx="6" formatCode="0.00E+00">
                  <c:v>1.0742337800185751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C2-1541-8846-A953AF60309A}"/>
            </c:ext>
          </c:extLst>
        </c:ser>
        <c:ser>
          <c:idx val="1"/>
          <c:order val="1"/>
          <c:tx>
            <c:v>MPICH/Original N=5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data!$Q$37:$Q$44</c:f>
              <c:numCache>
                <c:formatCode>General</c:formatCode>
                <c:ptCount val="8"/>
                <c:pt idx="0">
                  <c:v>0.23088501385152599</c:v>
                </c:pt>
                <c:pt idx="1">
                  <c:v>0.33713343794859002</c:v>
                </c:pt>
                <c:pt idx="2">
                  <c:v>0.50648139466352304</c:v>
                </c:pt>
                <c:pt idx="3">
                  <c:v>0.72931835935616396</c:v>
                </c:pt>
                <c:pt idx="4">
                  <c:v>0.90928902943439804</c:v>
                </c:pt>
                <c:pt idx="5">
                  <c:v>1.016429467869377</c:v>
                </c:pt>
                <c:pt idx="6" formatCode="0.00E+00">
                  <c:v>1.0449238315658571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7C2-1541-8846-A953AF60309A}"/>
            </c:ext>
          </c:extLst>
        </c:ser>
        <c:ser>
          <c:idx val="2"/>
          <c:order val="2"/>
          <c:tx>
            <c:v>MPICH/CH4 N=7</c:v>
          </c:tx>
          <c:spPr>
            <a:ln w="28575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data!$Q$19:$Q$26</c:f>
              <c:numCache>
                <c:formatCode>General</c:formatCode>
                <c:ptCount val="8"/>
                <c:pt idx="0">
                  <c:v>0.48604325081744798</c:v>
                </c:pt>
                <c:pt idx="1">
                  <c:v>0.699055261237429</c:v>
                </c:pt>
                <c:pt idx="2">
                  <c:v>0.88811994932457805</c:v>
                </c:pt>
                <c:pt idx="3">
                  <c:v>1.0412781871753951</c:v>
                </c:pt>
                <c:pt idx="4">
                  <c:v>1.112709979546902</c:v>
                </c:pt>
                <c:pt idx="5">
                  <c:v>1.0966725415833951</c:v>
                </c:pt>
                <c:pt idx="6" formatCode="0.00E+00">
                  <c:v>1.032432852846624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7C2-1541-8846-A953AF60309A}"/>
            </c:ext>
          </c:extLst>
        </c:ser>
        <c:ser>
          <c:idx val="3"/>
          <c:order val="3"/>
          <c:tx>
            <c:v>MPICH/Original N=7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data!$Q$45:$Q$52</c:f>
              <c:numCache>
                <c:formatCode>General</c:formatCode>
                <c:ptCount val="8"/>
                <c:pt idx="0">
                  <c:v>0.430084402685245</c:v>
                </c:pt>
                <c:pt idx="1">
                  <c:v>0.57454264448901105</c:v>
                </c:pt>
                <c:pt idx="2">
                  <c:v>0.77999068775663905</c:v>
                </c:pt>
                <c:pt idx="3">
                  <c:v>0.98905524681735901</c:v>
                </c:pt>
                <c:pt idx="4">
                  <c:v>1.082209566699162</c:v>
                </c:pt>
                <c:pt idx="5">
                  <c:v>1.0537274604057321</c:v>
                </c:pt>
                <c:pt idx="6" formatCode="0.00E+00">
                  <c:v>1.0343050383597301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7C2-1541-8846-A953AF603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23712640"/>
        <c:axId val="1823714768"/>
      </c:lineChart>
      <c:catAx>
        <c:axId val="18237126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Grid</a:t>
                </a:r>
                <a:r>
                  <a:rPr lang="en-US" baseline="0"/>
                  <a:t> Points Per MPI Rank Bucket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714768"/>
        <c:crosses val="autoZero"/>
        <c:auto val="1"/>
        <c:lblAlgn val="ctr"/>
        <c:lblOffset val="100"/>
        <c:noMultiLvlLbl val="0"/>
      </c:catAx>
      <c:valAx>
        <c:axId val="1823714768"/>
        <c:scaling>
          <c:orientation val="minMax"/>
          <c:max val="1.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Estimated</a:t>
                </a:r>
                <a:r>
                  <a:rPr lang="en-US" baseline="0"/>
                  <a:t> Efficiency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712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426053672260995"/>
          <c:y val="0.34160758323972101"/>
          <c:w val="0.30352986570403101"/>
          <c:h val="0.4760734362414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592689769011699"/>
          <c:y val="9.8596343329307196E-2"/>
          <c:w val="0.59667422696080397"/>
          <c:h val="0.6405018031017289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Sheet1!$G$3</c:f>
              <c:strCache>
                <c:ptCount val="1"/>
                <c:pt idx="0">
                  <c:v>MPICH/CH4 Efficiency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Sheet1!$A$5:$A$9</c:f>
              <c:strCache>
                <c:ptCount val="5"/>
                <c:pt idx="0">
                  <c:v>512 (368)</c:v>
                </c:pt>
                <c:pt idx="1">
                  <c:v>1024 (184)</c:v>
                </c:pt>
                <c:pt idx="2">
                  <c:v>2048 (90)</c:v>
                </c:pt>
                <c:pt idx="3">
                  <c:v>4096 (45)</c:v>
                </c:pt>
                <c:pt idx="4">
                  <c:v>8192 (23)</c:v>
                </c:pt>
              </c:strCache>
            </c:strRef>
          </c:cat>
          <c:val>
            <c:numRef>
              <c:f>Sheet1!$G$5:$G$9</c:f>
              <c:numCache>
                <c:formatCode>General</c:formatCode>
                <c:ptCount val="5"/>
                <c:pt idx="0">
                  <c:v>537.9</c:v>
                </c:pt>
                <c:pt idx="1">
                  <c:v>786.97799999999995</c:v>
                </c:pt>
                <c:pt idx="2">
                  <c:v>1134.7339999999999</c:v>
                </c:pt>
                <c:pt idx="3">
                  <c:v>1253.827</c:v>
                </c:pt>
                <c:pt idx="4">
                  <c:v>1341.6489999999999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9A-0B48-93F9-FE1CEFBB6054}"/>
            </c:ext>
          </c:extLst>
        </c:ser>
        <c:ser>
          <c:idx val="2"/>
          <c:order val="1"/>
          <c:tx>
            <c:strRef>
              <c:f>Sheet1!$H$3</c:f>
              <c:strCache>
                <c:ptCount val="1"/>
                <c:pt idx="0">
                  <c:v>MPICH/Original  Efficiency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Sheet1!$A$5:$A$9</c:f>
              <c:strCache>
                <c:ptCount val="5"/>
                <c:pt idx="0">
                  <c:v>512 (368)</c:v>
                </c:pt>
                <c:pt idx="1">
                  <c:v>1024 (184)</c:v>
                </c:pt>
                <c:pt idx="2">
                  <c:v>2048 (90)</c:v>
                </c:pt>
                <c:pt idx="3">
                  <c:v>4096 (45)</c:v>
                </c:pt>
                <c:pt idx="4">
                  <c:v>8192 (23)</c:v>
                </c:pt>
              </c:strCache>
            </c:strRef>
          </c:cat>
          <c:val>
            <c:numRef>
              <c:f>Sheet1!$H$5:$H$9</c:f>
              <c:numCache>
                <c:formatCode>General</c:formatCode>
                <c:ptCount val="5"/>
                <c:pt idx="0">
                  <c:v>495</c:v>
                </c:pt>
                <c:pt idx="1">
                  <c:v>723.54100000000005</c:v>
                </c:pt>
                <c:pt idx="2">
                  <c:v>967.78499999999997</c:v>
                </c:pt>
                <c:pt idx="3">
                  <c:v>1029.374</c:v>
                </c:pt>
                <c:pt idx="4">
                  <c:v>1029.9469999999999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9A-0B48-93F9-FE1CEFBB60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764464"/>
        <c:axId val="1823767408"/>
      </c:barChart>
      <c:lineChart>
        <c:grouping val="standard"/>
        <c:varyColors val="0"/>
        <c:ser>
          <c:idx val="3"/>
          <c:order val="2"/>
          <c:tx>
            <c:strRef>
              <c:f>Sheet1!$F$3</c:f>
              <c:strCache>
                <c:ptCount val="1"/>
                <c:pt idx="0">
                  <c:v>MPICH/CH4 Speedup</c:v>
                </c:pt>
              </c:strCache>
            </c:strRef>
          </c:tx>
          <c:spPr>
            <a:ln w="57150" cap="rnd">
              <a:solidFill>
                <a:srgbClr val="00B050"/>
              </a:solidFill>
              <a:prstDash val="sysDot"/>
              <a:round/>
            </a:ln>
            <a:effectLst/>
          </c:spPr>
          <c:marker>
            <c:symbol val="square"/>
            <c:size val="5"/>
            <c:spPr>
              <a:solidFill>
                <a:srgbClr val="92D050"/>
              </a:solidFill>
              <a:ln w="57150">
                <a:solidFill>
                  <a:srgbClr val="00B050"/>
                </a:solidFill>
                <a:prstDash val="sysDot"/>
              </a:ln>
              <a:effectLst/>
            </c:spPr>
          </c:marker>
          <c:cat>
            <c:strRef>
              <c:f>Sheet1!$A$5:$A$9</c:f>
              <c:strCache>
                <c:ptCount val="5"/>
                <c:pt idx="0">
                  <c:v>512 (368)</c:v>
                </c:pt>
                <c:pt idx="1">
                  <c:v>1024 (184)</c:v>
                </c:pt>
                <c:pt idx="2">
                  <c:v>2048 (90)</c:v>
                </c:pt>
                <c:pt idx="3">
                  <c:v>4096 (45)</c:v>
                </c:pt>
                <c:pt idx="4">
                  <c:v>8192 (23)</c:v>
                </c:pt>
              </c:strCache>
            </c:strRef>
          </c:cat>
          <c:val>
            <c:numRef>
              <c:f>Sheet1!$F$5:$F$9</c:f>
              <c:numCache>
                <c:formatCode>General</c:formatCode>
                <c:ptCount val="5"/>
                <c:pt idx="0">
                  <c:v>8.6021505376343996E-2</c:v>
                </c:pt>
                <c:pt idx="1">
                  <c:v>8.6614173228346497E-2</c:v>
                </c:pt>
                <c:pt idx="2">
                  <c:v>0.170454545454545</c:v>
                </c:pt>
                <c:pt idx="3">
                  <c:v>0.21706398996235901</c:v>
                </c:pt>
                <c:pt idx="4">
                  <c:v>0.31081081081081102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D9A-0B48-93F9-FE1CEFBB60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57107296"/>
        <c:axId val="1823516192"/>
      </c:lineChart>
      <c:catAx>
        <c:axId val="1823764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Number of nodes</a:t>
                </a:r>
                <a:r>
                  <a:rPr lang="en-US" sz="1200" baseline="0"/>
                  <a:t> (atoms per core)</a:t>
                </a:r>
                <a:endParaRPr 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767408"/>
        <c:crosses val="autoZero"/>
        <c:auto val="1"/>
        <c:lblAlgn val="ctr"/>
        <c:lblOffset val="100"/>
        <c:noMultiLvlLbl val="0"/>
      </c:catAx>
      <c:valAx>
        <c:axId val="1823767408"/>
        <c:scaling>
          <c:orientation val="minMax"/>
          <c:max val="14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 err="1"/>
                  <a:t>Timesteps</a:t>
                </a:r>
                <a:r>
                  <a:rPr lang="en-US" sz="1200" baseline="0" dirty="0"/>
                  <a:t> per Second</a:t>
                </a:r>
                <a:endParaRPr lang="en-US" sz="12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764464"/>
        <c:crosses val="autoZero"/>
        <c:crossBetween val="between"/>
        <c:majorUnit val="200"/>
      </c:valAx>
      <c:valAx>
        <c:axId val="1823516192"/>
        <c:scaling>
          <c:orientation val="minMax"/>
          <c:max val="1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Percentage 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7107296"/>
        <c:crosses val="max"/>
        <c:crossBetween val="between"/>
      </c:valAx>
      <c:catAx>
        <c:axId val="20571072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235161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0212687362664"/>
          <c:y val="0"/>
          <c:w val="0.53999260153626305"/>
          <c:h val="0.15376031190996001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2">
              <a:lumMod val="10000"/>
            </a:schemeClr>
          </a:solidFill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Latency</a:t>
            </a:r>
            <a:r>
              <a:rPr lang="en-US" baseline="0" dirty="0"/>
              <a:t> on FDR with 36 threads</a:t>
            </a:r>
            <a:endParaRPr lang="en-US" dirty="0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osu_latency_mt!$B$1</c:f>
              <c:strCache>
                <c:ptCount val="1"/>
                <c:pt idx="0">
                  <c:v>PTH_LOCK</c:v>
                </c:pt>
              </c:strCache>
            </c:strRef>
          </c:tx>
          <c:spPr>
            <a:ln w="444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44450">
                <a:solidFill>
                  <a:schemeClr val="accent2"/>
                </a:solidFill>
              </a:ln>
              <a:effectLst/>
            </c:spPr>
          </c:marker>
          <c:cat>
            <c:numRef>
              <c:f>osu_latency_mt!$A$2:$A$25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  <c:pt idx="4">
                  <c:v>8</c:v>
                </c:pt>
                <c:pt idx="5">
                  <c:v>16</c:v>
                </c:pt>
                <c:pt idx="6">
                  <c:v>32</c:v>
                </c:pt>
                <c:pt idx="7">
                  <c:v>64</c:v>
                </c:pt>
                <c:pt idx="8">
                  <c:v>128</c:v>
                </c:pt>
                <c:pt idx="9">
                  <c:v>256</c:v>
                </c:pt>
                <c:pt idx="10">
                  <c:v>512</c:v>
                </c:pt>
                <c:pt idx="11">
                  <c:v>1024</c:v>
                </c:pt>
                <c:pt idx="12">
                  <c:v>2048</c:v>
                </c:pt>
                <c:pt idx="13">
                  <c:v>4096</c:v>
                </c:pt>
                <c:pt idx="14">
                  <c:v>8192</c:v>
                </c:pt>
                <c:pt idx="15">
                  <c:v>16384</c:v>
                </c:pt>
                <c:pt idx="16">
                  <c:v>32768</c:v>
                </c:pt>
                <c:pt idx="17">
                  <c:v>65536</c:v>
                </c:pt>
                <c:pt idx="18">
                  <c:v>131072</c:v>
                </c:pt>
                <c:pt idx="19">
                  <c:v>262144</c:v>
                </c:pt>
                <c:pt idx="20">
                  <c:v>524288</c:v>
                </c:pt>
                <c:pt idx="21">
                  <c:v>1048576</c:v>
                </c:pt>
                <c:pt idx="22">
                  <c:v>2097152</c:v>
                </c:pt>
                <c:pt idx="23">
                  <c:v>4194304</c:v>
                </c:pt>
              </c:numCache>
            </c:numRef>
          </c:cat>
          <c:val>
            <c:numRef>
              <c:f>osu_latency_mt!$B$2:$B$25</c:f>
              <c:numCache>
                <c:formatCode>General</c:formatCode>
                <c:ptCount val="24"/>
                <c:pt idx="0">
                  <c:v>76.669999999999973</c:v>
                </c:pt>
                <c:pt idx="1">
                  <c:v>77.28</c:v>
                </c:pt>
                <c:pt idx="2">
                  <c:v>76.569999999999993</c:v>
                </c:pt>
                <c:pt idx="3">
                  <c:v>77.180000000000007</c:v>
                </c:pt>
                <c:pt idx="4">
                  <c:v>76.58</c:v>
                </c:pt>
                <c:pt idx="5">
                  <c:v>77.5</c:v>
                </c:pt>
                <c:pt idx="6">
                  <c:v>77.650000000000006</c:v>
                </c:pt>
                <c:pt idx="7">
                  <c:v>77.33</c:v>
                </c:pt>
                <c:pt idx="8">
                  <c:v>79.09</c:v>
                </c:pt>
                <c:pt idx="9">
                  <c:v>78.599999999999994</c:v>
                </c:pt>
                <c:pt idx="10">
                  <c:v>78.400000000000006</c:v>
                </c:pt>
                <c:pt idx="11">
                  <c:v>80.13</c:v>
                </c:pt>
                <c:pt idx="12">
                  <c:v>80.27</c:v>
                </c:pt>
                <c:pt idx="13">
                  <c:v>81.47</c:v>
                </c:pt>
                <c:pt idx="14">
                  <c:v>85.3</c:v>
                </c:pt>
                <c:pt idx="15">
                  <c:v>87.35</c:v>
                </c:pt>
                <c:pt idx="16">
                  <c:v>94.12</c:v>
                </c:pt>
                <c:pt idx="17">
                  <c:v>110.48</c:v>
                </c:pt>
                <c:pt idx="18">
                  <c:v>132.06</c:v>
                </c:pt>
                <c:pt idx="19">
                  <c:v>177.32</c:v>
                </c:pt>
                <c:pt idx="20">
                  <c:v>262.12</c:v>
                </c:pt>
                <c:pt idx="21">
                  <c:v>454.09</c:v>
                </c:pt>
                <c:pt idx="22">
                  <c:v>806.87</c:v>
                </c:pt>
                <c:pt idx="23">
                  <c:v>1418.05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BE-1A4E-843E-5FE19C9D554E}"/>
            </c:ext>
          </c:extLst>
        </c:ser>
        <c:ser>
          <c:idx val="0"/>
          <c:order val="1"/>
          <c:tx>
            <c:strRef>
              <c:f>osu_latency_mt!$C$1</c:f>
              <c:strCache>
                <c:ptCount val="1"/>
                <c:pt idx="0">
                  <c:v>CLH_LOCK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44450">
                <a:solidFill>
                  <a:schemeClr val="accent1"/>
                </a:solidFill>
              </a:ln>
              <a:effectLst/>
            </c:spPr>
          </c:marker>
          <c:cat>
            <c:numRef>
              <c:f>osu_latency_mt!$A$2:$A$25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  <c:pt idx="4">
                  <c:v>8</c:v>
                </c:pt>
                <c:pt idx="5">
                  <c:v>16</c:v>
                </c:pt>
                <c:pt idx="6">
                  <c:v>32</c:v>
                </c:pt>
                <c:pt idx="7">
                  <c:v>64</c:v>
                </c:pt>
                <c:pt idx="8">
                  <c:v>128</c:v>
                </c:pt>
                <c:pt idx="9">
                  <c:v>256</c:v>
                </c:pt>
                <c:pt idx="10">
                  <c:v>512</c:v>
                </c:pt>
                <c:pt idx="11">
                  <c:v>1024</c:v>
                </c:pt>
                <c:pt idx="12">
                  <c:v>2048</c:v>
                </c:pt>
                <c:pt idx="13">
                  <c:v>4096</c:v>
                </c:pt>
                <c:pt idx="14">
                  <c:v>8192</c:v>
                </c:pt>
                <c:pt idx="15">
                  <c:v>16384</c:v>
                </c:pt>
                <c:pt idx="16">
                  <c:v>32768</c:v>
                </c:pt>
                <c:pt idx="17">
                  <c:v>65536</c:v>
                </c:pt>
                <c:pt idx="18">
                  <c:v>131072</c:v>
                </c:pt>
                <c:pt idx="19">
                  <c:v>262144</c:v>
                </c:pt>
                <c:pt idx="20">
                  <c:v>524288</c:v>
                </c:pt>
                <c:pt idx="21">
                  <c:v>1048576</c:v>
                </c:pt>
                <c:pt idx="22">
                  <c:v>2097152</c:v>
                </c:pt>
                <c:pt idx="23">
                  <c:v>4194304</c:v>
                </c:pt>
              </c:numCache>
            </c:numRef>
          </c:cat>
          <c:val>
            <c:numRef>
              <c:f>osu_latency_mt!$C$2:$C$25</c:f>
              <c:numCache>
                <c:formatCode>General</c:formatCode>
                <c:ptCount val="24"/>
                <c:pt idx="0">
                  <c:v>32.74</c:v>
                </c:pt>
                <c:pt idx="1">
                  <c:v>36.270000000000003</c:v>
                </c:pt>
                <c:pt idx="2">
                  <c:v>36.58</c:v>
                </c:pt>
                <c:pt idx="3">
                  <c:v>35.28</c:v>
                </c:pt>
                <c:pt idx="4">
                  <c:v>36.200000000000003</c:v>
                </c:pt>
                <c:pt idx="5">
                  <c:v>37.950000000000003</c:v>
                </c:pt>
                <c:pt idx="6">
                  <c:v>37.67</c:v>
                </c:pt>
                <c:pt idx="7">
                  <c:v>36.53</c:v>
                </c:pt>
                <c:pt idx="8">
                  <c:v>36.68</c:v>
                </c:pt>
                <c:pt idx="9">
                  <c:v>37.770000000000003</c:v>
                </c:pt>
                <c:pt idx="10">
                  <c:v>37.9</c:v>
                </c:pt>
                <c:pt idx="11">
                  <c:v>36.43</c:v>
                </c:pt>
                <c:pt idx="12">
                  <c:v>38.47</c:v>
                </c:pt>
                <c:pt idx="13">
                  <c:v>37.54</c:v>
                </c:pt>
                <c:pt idx="14">
                  <c:v>39.72</c:v>
                </c:pt>
                <c:pt idx="15">
                  <c:v>42.72</c:v>
                </c:pt>
                <c:pt idx="16">
                  <c:v>48.23</c:v>
                </c:pt>
                <c:pt idx="17">
                  <c:v>57.2</c:v>
                </c:pt>
                <c:pt idx="18">
                  <c:v>76.099999999999994</c:v>
                </c:pt>
                <c:pt idx="19">
                  <c:v>125.64</c:v>
                </c:pt>
                <c:pt idx="20">
                  <c:v>202.12</c:v>
                </c:pt>
                <c:pt idx="21">
                  <c:v>395.49</c:v>
                </c:pt>
                <c:pt idx="22">
                  <c:v>800.42</c:v>
                </c:pt>
                <c:pt idx="23">
                  <c:v>1592.89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BE-1A4E-843E-5FE19C9D554E}"/>
            </c:ext>
          </c:extLst>
        </c:ser>
        <c:ser>
          <c:idx val="2"/>
          <c:order val="2"/>
          <c:tx>
            <c:strRef>
              <c:f>osu_latency_mt!$D$1</c:f>
              <c:strCache>
                <c:ptCount val="1"/>
                <c:pt idx="0">
                  <c:v>CLHP_LOCK</c:v>
                </c:pt>
              </c:strCache>
            </c:strRef>
          </c:tx>
          <c:spPr>
            <a:ln w="44450" cap="rnd">
              <a:solidFill>
                <a:srgbClr val="A5A5A5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44450">
                <a:solidFill>
                  <a:schemeClr val="accent3"/>
                </a:solidFill>
              </a:ln>
              <a:effectLst/>
            </c:spPr>
          </c:marker>
          <c:cat>
            <c:numRef>
              <c:f>osu_latency_mt!$A$2:$A$25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  <c:pt idx="4">
                  <c:v>8</c:v>
                </c:pt>
                <c:pt idx="5">
                  <c:v>16</c:v>
                </c:pt>
                <c:pt idx="6">
                  <c:v>32</c:v>
                </c:pt>
                <c:pt idx="7">
                  <c:v>64</c:v>
                </c:pt>
                <c:pt idx="8">
                  <c:v>128</c:v>
                </c:pt>
                <c:pt idx="9">
                  <c:v>256</c:v>
                </c:pt>
                <c:pt idx="10">
                  <c:v>512</c:v>
                </c:pt>
                <c:pt idx="11">
                  <c:v>1024</c:v>
                </c:pt>
                <c:pt idx="12">
                  <c:v>2048</c:v>
                </c:pt>
                <c:pt idx="13">
                  <c:v>4096</c:v>
                </c:pt>
                <c:pt idx="14">
                  <c:v>8192</c:v>
                </c:pt>
                <c:pt idx="15">
                  <c:v>16384</c:v>
                </c:pt>
                <c:pt idx="16">
                  <c:v>32768</c:v>
                </c:pt>
                <c:pt idx="17">
                  <c:v>65536</c:v>
                </c:pt>
                <c:pt idx="18">
                  <c:v>131072</c:v>
                </c:pt>
                <c:pt idx="19">
                  <c:v>262144</c:v>
                </c:pt>
                <c:pt idx="20">
                  <c:v>524288</c:v>
                </c:pt>
                <c:pt idx="21">
                  <c:v>1048576</c:v>
                </c:pt>
                <c:pt idx="22">
                  <c:v>2097152</c:v>
                </c:pt>
                <c:pt idx="23">
                  <c:v>4194304</c:v>
                </c:pt>
              </c:numCache>
            </c:numRef>
          </c:cat>
          <c:val>
            <c:numRef>
              <c:f>osu_latency_mt!$D$2:$D$25</c:f>
              <c:numCache>
                <c:formatCode>General</c:formatCode>
                <c:ptCount val="24"/>
                <c:pt idx="0">
                  <c:v>13.87</c:v>
                </c:pt>
                <c:pt idx="1">
                  <c:v>13.99</c:v>
                </c:pt>
                <c:pt idx="2">
                  <c:v>14.32</c:v>
                </c:pt>
                <c:pt idx="3">
                  <c:v>14.93</c:v>
                </c:pt>
                <c:pt idx="4">
                  <c:v>14.49</c:v>
                </c:pt>
                <c:pt idx="5">
                  <c:v>14.07</c:v>
                </c:pt>
                <c:pt idx="6">
                  <c:v>15.17</c:v>
                </c:pt>
                <c:pt idx="7">
                  <c:v>13.9</c:v>
                </c:pt>
                <c:pt idx="8">
                  <c:v>13.75</c:v>
                </c:pt>
                <c:pt idx="9">
                  <c:v>14.82</c:v>
                </c:pt>
                <c:pt idx="10">
                  <c:v>14.36</c:v>
                </c:pt>
                <c:pt idx="11">
                  <c:v>14.67</c:v>
                </c:pt>
                <c:pt idx="12">
                  <c:v>15.8</c:v>
                </c:pt>
                <c:pt idx="13">
                  <c:v>17.8</c:v>
                </c:pt>
                <c:pt idx="14">
                  <c:v>20.09</c:v>
                </c:pt>
                <c:pt idx="15">
                  <c:v>27.75</c:v>
                </c:pt>
                <c:pt idx="16">
                  <c:v>32.270000000000003</c:v>
                </c:pt>
                <c:pt idx="17">
                  <c:v>43.31</c:v>
                </c:pt>
                <c:pt idx="18">
                  <c:v>63.13</c:v>
                </c:pt>
                <c:pt idx="19">
                  <c:v>106.43</c:v>
                </c:pt>
                <c:pt idx="20">
                  <c:v>180.16</c:v>
                </c:pt>
                <c:pt idx="21">
                  <c:v>375.16</c:v>
                </c:pt>
                <c:pt idx="22">
                  <c:v>756.07</c:v>
                </c:pt>
                <c:pt idx="23">
                  <c:v>1545.46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2BE-1A4E-843E-5FE19C9D554E}"/>
            </c:ext>
          </c:extLst>
        </c:ser>
        <c:ser>
          <c:idx val="3"/>
          <c:order val="3"/>
          <c:tx>
            <c:strRef>
              <c:f>osu_latency_mt!$E$1</c:f>
              <c:strCache>
                <c:ptCount val="1"/>
                <c:pt idx="0">
                  <c:v>CLH_LOCK+MDTA</c:v>
                </c:pt>
              </c:strCache>
            </c:strRef>
          </c:tx>
          <c:spPr>
            <a:ln w="44450" cap="rnd">
              <a:solidFill>
                <a:srgbClr val="FFC000"/>
              </a:solidFill>
              <a:prstDash val="dashDot"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44450">
                <a:solidFill>
                  <a:schemeClr val="accent4"/>
                </a:solidFill>
              </a:ln>
              <a:effectLst/>
            </c:spPr>
          </c:marker>
          <c:cat>
            <c:numRef>
              <c:f>osu_latency_mt!$A$2:$A$25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  <c:pt idx="4">
                  <c:v>8</c:v>
                </c:pt>
                <c:pt idx="5">
                  <c:v>16</c:v>
                </c:pt>
                <c:pt idx="6">
                  <c:v>32</c:v>
                </c:pt>
                <c:pt idx="7">
                  <c:v>64</c:v>
                </c:pt>
                <c:pt idx="8">
                  <c:v>128</c:v>
                </c:pt>
                <c:pt idx="9">
                  <c:v>256</c:v>
                </c:pt>
                <c:pt idx="10">
                  <c:v>512</c:v>
                </c:pt>
                <c:pt idx="11">
                  <c:v>1024</c:v>
                </c:pt>
                <c:pt idx="12">
                  <c:v>2048</c:v>
                </c:pt>
                <c:pt idx="13">
                  <c:v>4096</c:v>
                </c:pt>
                <c:pt idx="14">
                  <c:v>8192</c:v>
                </c:pt>
                <c:pt idx="15">
                  <c:v>16384</c:v>
                </c:pt>
                <c:pt idx="16">
                  <c:v>32768</c:v>
                </c:pt>
                <c:pt idx="17">
                  <c:v>65536</c:v>
                </c:pt>
                <c:pt idx="18">
                  <c:v>131072</c:v>
                </c:pt>
                <c:pt idx="19">
                  <c:v>262144</c:v>
                </c:pt>
                <c:pt idx="20">
                  <c:v>524288</c:v>
                </c:pt>
                <c:pt idx="21">
                  <c:v>1048576</c:v>
                </c:pt>
                <c:pt idx="22">
                  <c:v>2097152</c:v>
                </c:pt>
                <c:pt idx="23">
                  <c:v>4194304</c:v>
                </c:pt>
              </c:numCache>
            </c:numRef>
          </c:cat>
          <c:val>
            <c:numRef>
              <c:f>osu_latency_mt!$E$2:$E$25</c:f>
              <c:numCache>
                <c:formatCode>General</c:formatCode>
                <c:ptCount val="24"/>
                <c:pt idx="0">
                  <c:v>5.13</c:v>
                </c:pt>
                <c:pt idx="1">
                  <c:v>4.9400000000000004</c:v>
                </c:pt>
                <c:pt idx="2">
                  <c:v>4.93</c:v>
                </c:pt>
                <c:pt idx="3">
                  <c:v>5.0599999999999996</c:v>
                </c:pt>
                <c:pt idx="4">
                  <c:v>5.0199999999999996</c:v>
                </c:pt>
                <c:pt idx="5">
                  <c:v>5.09</c:v>
                </c:pt>
                <c:pt idx="6">
                  <c:v>5.14</c:v>
                </c:pt>
                <c:pt idx="7">
                  <c:v>5.14</c:v>
                </c:pt>
                <c:pt idx="8">
                  <c:v>5.05</c:v>
                </c:pt>
                <c:pt idx="9">
                  <c:v>5.01</c:v>
                </c:pt>
                <c:pt idx="10">
                  <c:v>4.4400000000000004</c:v>
                </c:pt>
                <c:pt idx="11">
                  <c:v>4.59</c:v>
                </c:pt>
                <c:pt idx="12">
                  <c:v>5.01</c:v>
                </c:pt>
                <c:pt idx="13">
                  <c:v>6.8199999999999976</c:v>
                </c:pt>
                <c:pt idx="14">
                  <c:v>8.9</c:v>
                </c:pt>
                <c:pt idx="15">
                  <c:v>12.89</c:v>
                </c:pt>
                <c:pt idx="16">
                  <c:v>20.239999999999998</c:v>
                </c:pt>
                <c:pt idx="17">
                  <c:v>32.64</c:v>
                </c:pt>
                <c:pt idx="18">
                  <c:v>49.74</c:v>
                </c:pt>
                <c:pt idx="19">
                  <c:v>96.06</c:v>
                </c:pt>
                <c:pt idx="20">
                  <c:v>152.54</c:v>
                </c:pt>
                <c:pt idx="21">
                  <c:v>288.47000000000003</c:v>
                </c:pt>
                <c:pt idx="22">
                  <c:v>548.64</c:v>
                </c:pt>
                <c:pt idx="23">
                  <c:v>1089.24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2BE-1A4E-843E-5FE19C9D554E}"/>
            </c:ext>
          </c:extLst>
        </c:ser>
        <c:ser>
          <c:idx val="4"/>
          <c:order val="4"/>
          <c:tx>
            <c:strRef>
              <c:f>osu_latency_mt!$F$1</c:f>
              <c:strCache>
                <c:ptCount val="1"/>
                <c:pt idx="0">
                  <c:v>CLHP_LOCK+MDTA</c:v>
                </c:pt>
              </c:strCache>
            </c:strRef>
          </c:tx>
          <c:spPr>
            <a:ln w="44450" cap="rnd">
              <a:solidFill>
                <a:schemeClr val="accent5"/>
              </a:solidFill>
              <a:prstDash val="dashDot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44450">
                <a:solidFill>
                  <a:schemeClr val="accent5"/>
                </a:solidFill>
              </a:ln>
              <a:effectLst/>
            </c:spPr>
          </c:marker>
          <c:cat>
            <c:numRef>
              <c:f>osu_latency_mt!$A$2:$A$25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  <c:pt idx="4">
                  <c:v>8</c:v>
                </c:pt>
                <c:pt idx="5">
                  <c:v>16</c:v>
                </c:pt>
                <c:pt idx="6">
                  <c:v>32</c:v>
                </c:pt>
                <c:pt idx="7">
                  <c:v>64</c:v>
                </c:pt>
                <c:pt idx="8">
                  <c:v>128</c:v>
                </c:pt>
                <c:pt idx="9">
                  <c:v>256</c:v>
                </c:pt>
                <c:pt idx="10">
                  <c:v>512</c:v>
                </c:pt>
                <c:pt idx="11">
                  <c:v>1024</c:v>
                </c:pt>
                <c:pt idx="12">
                  <c:v>2048</c:v>
                </c:pt>
                <c:pt idx="13">
                  <c:v>4096</c:v>
                </c:pt>
                <c:pt idx="14">
                  <c:v>8192</c:v>
                </c:pt>
                <c:pt idx="15">
                  <c:v>16384</c:v>
                </c:pt>
                <c:pt idx="16">
                  <c:v>32768</c:v>
                </c:pt>
                <c:pt idx="17">
                  <c:v>65536</c:v>
                </c:pt>
                <c:pt idx="18">
                  <c:v>131072</c:v>
                </c:pt>
                <c:pt idx="19">
                  <c:v>262144</c:v>
                </c:pt>
                <c:pt idx="20">
                  <c:v>524288</c:v>
                </c:pt>
                <c:pt idx="21">
                  <c:v>1048576</c:v>
                </c:pt>
                <c:pt idx="22">
                  <c:v>2097152</c:v>
                </c:pt>
                <c:pt idx="23">
                  <c:v>4194304</c:v>
                </c:pt>
              </c:numCache>
            </c:numRef>
          </c:cat>
          <c:val>
            <c:numRef>
              <c:f>osu_latency_mt!$F$2:$F$25</c:f>
              <c:numCache>
                <c:formatCode>General</c:formatCode>
                <c:ptCount val="24"/>
                <c:pt idx="0">
                  <c:v>4.78</c:v>
                </c:pt>
                <c:pt idx="1">
                  <c:v>4.8199999999999976</c:v>
                </c:pt>
                <c:pt idx="2">
                  <c:v>4.78</c:v>
                </c:pt>
                <c:pt idx="3">
                  <c:v>4.88</c:v>
                </c:pt>
                <c:pt idx="4">
                  <c:v>4.8899999999999997</c:v>
                </c:pt>
                <c:pt idx="5">
                  <c:v>4.7</c:v>
                </c:pt>
                <c:pt idx="6">
                  <c:v>4.8499999999999996</c:v>
                </c:pt>
                <c:pt idx="7">
                  <c:v>4.8899999999999997</c:v>
                </c:pt>
                <c:pt idx="8">
                  <c:v>4.84</c:v>
                </c:pt>
                <c:pt idx="9">
                  <c:v>4.26</c:v>
                </c:pt>
                <c:pt idx="10">
                  <c:v>4.2</c:v>
                </c:pt>
                <c:pt idx="11">
                  <c:v>4.3499999999999996</c:v>
                </c:pt>
                <c:pt idx="12">
                  <c:v>4.87</c:v>
                </c:pt>
                <c:pt idx="13">
                  <c:v>6.63</c:v>
                </c:pt>
                <c:pt idx="14">
                  <c:v>8.91</c:v>
                </c:pt>
                <c:pt idx="15">
                  <c:v>13.12</c:v>
                </c:pt>
                <c:pt idx="16">
                  <c:v>19.899999999999999</c:v>
                </c:pt>
                <c:pt idx="17">
                  <c:v>33.229999999999997</c:v>
                </c:pt>
                <c:pt idx="18">
                  <c:v>50.08</c:v>
                </c:pt>
                <c:pt idx="19">
                  <c:v>87.95</c:v>
                </c:pt>
                <c:pt idx="20">
                  <c:v>156.16</c:v>
                </c:pt>
                <c:pt idx="21">
                  <c:v>288.17</c:v>
                </c:pt>
                <c:pt idx="22">
                  <c:v>546.94000000000005</c:v>
                </c:pt>
                <c:pt idx="23">
                  <c:v>1112.07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2BE-1A4E-843E-5FE19C9D55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805456"/>
        <c:axId val="-2030525904"/>
      </c:lineChart>
      <c:catAx>
        <c:axId val="2070805456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Message Size (bytes)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-2030525904"/>
        <c:crosses val="autoZero"/>
        <c:auto val="1"/>
        <c:lblAlgn val="ctr"/>
        <c:lblOffset val="100"/>
        <c:tickLblSkip val="4"/>
        <c:tickMarkSkip val="1"/>
        <c:noMultiLvlLbl val="0"/>
      </c:catAx>
      <c:valAx>
        <c:axId val="-2030525904"/>
        <c:scaling>
          <c:logBase val="2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Latency</a:t>
                </a:r>
                <a:r>
                  <a:rPr lang="en-US" baseline="0" dirty="0"/>
                  <a:t> </a:t>
                </a:r>
                <a:r>
                  <a:rPr lang="en-US" dirty="0"/>
                  <a:t> (</a:t>
                </a:r>
                <a:r>
                  <a:rPr lang="en-US" dirty="0" err="1"/>
                  <a:t>usec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070805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.22887746522430599"/>
          <c:y val="0.14420805712652801"/>
          <c:w val="0.47834155778059201"/>
          <c:h val="0.24751440368734401"/>
        </c:manualLayout>
      </c:layout>
      <c:overlay val="1"/>
      <c:spPr>
        <a:solidFill>
          <a:schemeClr val="bg1"/>
        </a:solidFill>
        <a:ln>
          <a:solidFill>
            <a:schemeClr val="tx1">
              <a:lumMod val="50000"/>
              <a:lumOff val="50000"/>
            </a:schemeClr>
          </a:solidFill>
        </a:ln>
        <a:effectLst/>
      </c:spPr>
      <c:txPr>
        <a:bodyPr rot="0" vert="horz"/>
        <a:lstStyle/>
        <a:p>
          <a:pPr>
            <a:defRPr sz="105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MS-WorkQ</c:v>
                </c:pt>
              </c:strCache>
            </c:strRef>
          </c:tx>
          <c:xVal>
            <c:numRef>
              <c:f>Sheet1!$A$2:$A$14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xVal>
          <c:yVal>
            <c:numRef>
              <c:f>Sheet1!$D$2:$D$14</c:f>
              <c:numCache>
                <c:formatCode>General</c:formatCode>
                <c:ptCount val="13"/>
                <c:pt idx="0">
                  <c:v>2059589.8470000001</c:v>
                </c:pt>
                <c:pt idx="1">
                  <c:v>1998712.2520000001</c:v>
                </c:pt>
                <c:pt idx="2">
                  <c:v>1947227.2039999999</c:v>
                </c:pt>
                <c:pt idx="3">
                  <c:v>1825913.0970000001</c:v>
                </c:pt>
                <c:pt idx="4">
                  <c:v>1640079.3049999999</c:v>
                </c:pt>
                <c:pt idx="5">
                  <c:v>1575601.071</c:v>
                </c:pt>
                <c:pt idx="6">
                  <c:v>1528335.7490000001</c:v>
                </c:pt>
                <c:pt idx="7">
                  <c:v>1510877.361</c:v>
                </c:pt>
                <c:pt idx="8">
                  <c:v>1100340.659</c:v>
                </c:pt>
                <c:pt idx="9">
                  <c:v>1142724.801</c:v>
                </c:pt>
                <c:pt idx="10">
                  <c:v>1064830.085</c:v>
                </c:pt>
                <c:pt idx="11">
                  <c:v>860318.45</c:v>
                </c:pt>
                <c:pt idx="12">
                  <c:v>565669.12199999997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377-2A4B-B068-325F4B73EF99}"/>
            </c:ext>
          </c:extLst>
        </c:ser>
        <c:ser>
          <c:idx val="3"/>
          <c:order val="1"/>
          <c:tx>
            <c:strRef>
              <c:f>Sheet1!$E$1</c:f>
              <c:strCache>
                <c:ptCount val="1"/>
                <c:pt idx="0">
                  <c:v>Original</c:v>
                </c:pt>
              </c:strCache>
            </c:strRef>
          </c:tx>
          <c:xVal>
            <c:numRef>
              <c:f>Sheet1!$A$2:$A$14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</c:numCache>
            </c:numRef>
          </c:xVal>
          <c:yVal>
            <c:numRef>
              <c:f>Sheet1!$E$2:$E$14</c:f>
              <c:numCache>
                <c:formatCode>General</c:formatCode>
                <c:ptCount val="13"/>
                <c:pt idx="0">
                  <c:v>674392.78499999864</c:v>
                </c:pt>
                <c:pt idx="1">
                  <c:v>667242.33799999999</c:v>
                </c:pt>
                <c:pt idx="2">
                  <c:v>663596.82499999995</c:v>
                </c:pt>
                <c:pt idx="3">
                  <c:v>663701.65500000003</c:v>
                </c:pt>
                <c:pt idx="4">
                  <c:v>579924.86800000002</c:v>
                </c:pt>
                <c:pt idx="5">
                  <c:v>576582.96900000004</c:v>
                </c:pt>
                <c:pt idx="6">
                  <c:v>565613.17799999996</c:v>
                </c:pt>
                <c:pt idx="7">
                  <c:v>562624.46900000004</c:v>
                </c:pt>
                <c:pt idx="8">
                  <c:v>552985.75800000003</c:v>
                </c:pt>
                <c:pt idx="9">
                  <c:v>543315.28799999855</c:v>
                </c:pt>
                <c:pt idx="10">
                  <c:v>500942.52899999998</c:v>
                </c:pt>
                <c:pt idx="11">
                  <c:v>470884.64399999997</c:v>
                </c:pt>
                <c:pt idx="12">
                  <c:v>382501.99200000003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377-2A4B-B068-325F4B73EF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479312"/>
        <c:axId val="1921482704"/>
      </c:scatterChart>
      <c:valAx>
        <c:axId val="1921479312"/>
        <c:scaling>
          <c:logBase val="2"/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Data Chunk Size (Bytes)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921482704"/>
        <c:crosses val="autoZero"/>
        <c:crossBetween val="midCat"/>
      </c:valAx>
      <c:valAx>
        <c:axId val="1921482704"/>
        <c:scaling>
          <c:logBase val="2"/>
          <c:orientation val="minMax"/>
          <c:min val="262144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Data Transfer Rate (Chunks/s)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921479312"/>
        <c:crosses val="autoZero"/>
        <c:crossBetween val="midCat"/>
        <c:majorUnit val="2"/>
      </c:valAx>
    </c:plotArea>
    <c:legend>
      <c:legendPos val="r"/>
      <c:layout>
        <c:manualLayout>
          <c:xMode val="edge"/>
          <c:yMode val="edge"/>
          <c:x val="0.28603721622707901"/>
          <c:y val="0.532567514766349"/>
          <c:w val="0.43765451697570101"/>
          <c:h val="0.19206241568549501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</c:spPr>
    </c:legend>
    <c:plotVisOnly val="1"/>
    <c:dispBlanksAs val="gap"/>
    <c:showDLblsOverMax val="0"/>
  </c:chart>
  <c:txPr>
    <a:bodyPr/>
    <a:lstStyle/>
    <a:p>
      <a:pPr>
        <a:defRPr sz="1100">
          <a:solidFill>
            <a:schemeClr val="tx1">
              <a:lumMod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136568202573923"/>
          <c:y val="8.691208609050706E-2"/>
          <c:w val="0.78585650160605247"/>
          <c:h val="0.621696774082916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mpi_fop_long_perf!$B$50</c:f>
              <c:strCache>
                <c:ptCount val="1"/>
                <c:pt idx="0">
                  <c:v>Default (shm+am)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2.2657330181526249E-2"/>
                  <c:y val="3.400542856174402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C74-4D43-B1FB-EA1BBE7BCD05}"/>
                </c:ext>
              </c:extLst>
            </c:dLbl>
            <c:dLbl>
              <c:idx val="6"/>
              <c:layout>
                <c:manualLayout>
                  <c:x val="3.2960171268007668E-2"/>
                  <c:y val="7.09579396347211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C74-4D43-B1FB-EA1BBE7BCD05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mpi_fop_long_perf!$A$51:$A$57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</c:numCache>
            </c:numRef>
          </c:cat>
          <c:val>
            <c:numRef>
              <c:f>mpi_fop_long_perf!$B$51:$B$57</c:f>
              <c:numCache>
                <c:formatCode>General</c:formatCode>
                <c:ptCount val="7"/>
                <c:pt idx="0">
                  <c:v>33.072400000000002</c:v>
                </c:pt>
                <c:pt idx="1">
                  <c:v>57.734099999999998</c:v>
                </c:pt>
                <c:pt idx="2">
                  <c:v>96.218699999999998</c:v>
                </c:pt>
                <c:pt idx="3">
                  <c:v>175.74520000000001</c:v>
                </c:pt>
                <c:pt idx="4">
                  <c:v>347.71359999999999</c:v>
                </c:pt>
                <c:pt idx="5">
                  <c:v>693.05930000000001</c:v>
                </c:pt>
                <c:pt idx="6">
                  <c:v>1465.9512999999999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74-4D43-B1FB-EA1BBE7BCD05}"/>
            </c:ext>
          </c:extLst>
        </c:ser>
        <c:ser>
          <c:idx val="2"/>
          <c:order val="1"/>
          <c:tx>
            <c:strRef>
              <c:f>mpi_fop_long_perf!$F$50</c:f>
              <c:strCache>
                <c:ptCount val="1"/>
                <c:pt idx="0">
                  <c:v>With hwacc+which_ops (hw)</c:v>
                </c:pt>
              </c:strCache>
            </c:strRef>
          </c:tx>
          <c:spPr>
            <a:solidFill>
              <a:srgbClr val="ED7D31"/>
            </a:solidFill>
            <a:ln>
              <a:solidFill>
                <a:srgbClr val="ED7D31"/>
              </a:solidFill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mpi_fop_long_perf!$A$51:$A$57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</c:numCache>
            </c:numRef>
          </c:cat>
          <c:val>
            <c:numRef>
              <c:f>mpi_fop_long_perf!$F$51:$F$57</c:f>
              <c:numCache>
                <c:formatCode>General</c:formatCode>
                <c:ptCount val="7"/>
                <c:pt idx="0">
                  <c:v>60.4221</c:v>
                </c:pt>
                <c:pt idx="1">
                  <c:v>59.915100000000002</c:v>
                </c:pt>
                <c:pt idx="2">
                  <c:v>61.434899999999999</c:v>
                </c:pt>
                <c:pt idx="3">
                  <c:v>61.811700000000002</c:v>
                </c:pt>
                <c:pt idx="4">
                  <c:v>61.131599999999999</c:v>
                </c:pt>
                <c:pt idx="5">
                  <c:v>61.148899999999998</c:v>
                </c:pt>
                <c:pt idx="6">
                  <c:v>62.0946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C74-4D43-B1FB-EA1BBE7BCD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6"/>
        <c:overlap val="-13"/>
        <c:axId val="1467240512"/>
        <c:axId val="1467242192"/>
      </c:barChart>
      <c:catAx>
        <c:axId val="1467240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Nodes (ppn=1)</a:t>
                </a:r>
              </a:p>
            </c:rich>
          </c:tx>
          <c:layout>
            <c:manualLayout>
              <c:xMode val="edge"/>
              <c:yMode val="edge"/>
              <c:x val="0.37285904165825423"/>
              <c:y val="0.804246603269930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7242192"/>
        <c:crosses val="autoZero"/>
        <c:auto val="1"/>
        <c:lblAlgn val="ctr"/>
        <c:lblOffset val="100"/>
        <c:noMultiLvlLbl val="0"/>
      </c:catAx>
      <c:valAx>
        <c:axId val="1467242192"/>
        <c:scaling>
          <c:logBase val="2"/>
          <c:orientation val="minMax"/>
          <c:max val="409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(us)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7240512"/>
        <c:crosses val="autoZero"/>
        <c:crossBetween val="between"/>
        <c:majorUnit val="4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183080912664786"/>
          <c:y val="4.4798485038676722E-3"/>
          <c:w val="0.80937080670544836"/>
          <c:h val="0.108885207946567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BC</a:t>
            </a:r>
            <a:r>
              <a:rPr lang="en-US" baseline="0" dirty="0"/>
              <a:t> Exchange Time (Theta </a:t>
            </a:r>
            <a:r>
              <a:rPr lang="en-US" baseline="0" dirty="0" err="1"/>
              <a:t>ppn</a:t>
            </a:r>
            <a:r>
              <a:rPr lang="en-US" baseline="0" dirty="0"/>
              <a:t>=64)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'Theta PPN=64 (2)'!$C$1</c:f>
              <c:strCache>
                <c:ptCount val="1"/>
                <c:pt idx="0">
                  <c:v>shm setup phase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'Theta PPN=64 (2)'!$A$2:$B$109</c:f>
              <c:multiLvlStrCache>
                <c:ptCount val="8"/>
                <c:lvl>
                  <c:pt idx="0">
                    <c:v>orig</c:v>
                  </c:pt>
                  <c:pt idx="1">
                    <c:v>new</c:v>
                  </c:pt>
                  <c:pt idx="2">
                    <c:v>orig</c:v>
                  </c:pt>
                  <c:pt idx="3">
                    <c:v>new</c:v>
                  </c:pt>
                  <c:pt idx="4">
                    <c:v>orig</c:v>
                  </c:pt>
                  <c:pt idx="5">
                    <c:v>new</c:v>
                  </c:pt>
                  <c:pt idx="6">
                    <c:v>orig</c:v>
                  </c:pt>
                  <c:pt idx="7">
                    <c:v>new</c:v>
                  </c:pt>
                </c:lvl>
                <c:lvl>
                  <c:pt idx="0">
                    <c:v>128</c:v>
                  </c:pt>
                  <c:pt idx="2">
                    <c:v>256</c:v>
                  </c:pt>
                  <c:pt idx="4">
                    <c:v>512</c:v>
                  </c:pt>
                  <c:pt idx="6">
                    <c:v>1024</c:v>
                  </c:pt>
                </c:lvl>
              </c:multiLvlStrCache>
            </c:multiLvlStrRef>
          </c:cat>
          <c:val>
            <c:numRef>
              <c:f>'Theta PPN=64 (2)'!$C$2:$C$109</c:f>
              <c:numCache>
                <c:formatCode>General</c:formatCode>
                <c:ptCount val="8"/>
                <c:pt idx="0">
                  <c:v>0</c:v>
                </c:pt>
                <c:pt idx="1">
                  <c:v>4.9501400000000008E-2</c:v>
                </c:pt>
                <c:pt idx="2">
                  <c:v>0</c:v>
                </c:pt>
                <c:pt idx="3">
                  <c:v>5.8653600000000007E-2</c:v>
                </c:pt>
                <c:pt idx="4">
                  <c:v>0</c:v>
                </c:pt>
                <c:pt idx="5">
                  <c:v>0.1322758</c:v>
                </c:pt>
                <c:pt idx="6">
                  <c:v>0</c:v>
                </c:pt>
                <c:pt idx="7">
                  <c:v>0.28737180000000001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E4-4149-A4E1-CFF3DAE4E7A1}"/>
            </c:ext>
          </c:extLst>
        </c:ser>
        <c:ser>
          <c:idx val="1"/>
          <c:order val="1"/>
          <c:tx>
            <c:strRef>
              <c:f>'Theta PPN=64 (2)'!$D$1</c:f>
              <c:strCache>
                <c:ptCount val="1"/>
                <c:pt idx="0">
                  <c:v>max phase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'Theta PPN=64 (2)'!$A$2:$B$109</c:f>
              <c:multiLvlStrCache>
                <c:ptCount val="8"/>
                <c:lvl>
                  <c:pt idx="0">
                    <c:v>orig</c:v>
                  </c:pt>
                  <c:pt idx="1">
                    <c:v>new</c:v>
                  </c:pt>
                  <c:pt idx="2">
                    <c:v>orig</c:v>
                  </c:pt>
                  <c:pt idx="3">
                    <c:v>new</c:v>
                  </c:pt>
                  <c:pt idx="4">
                    <c:v>orig</c:v>
                  </c:pt>
                  <c:pt idx="5">
                    <c:v>new</c:v>
                  </c:pt>
                  <c:pt idx="6">
                    <c:v>orig</c:v>
                  </c:pt>
                  <c:pt idx="7">
                    <c:v>new</c:v>
                  </c:pt>
                </c:lvl>
                <c:lvl>
                  <c:pt idx="0">
                    <c:v>128</c:v>
                  </c:pt>
                  <c:pt idx="2">
                    <c:v>256</c:v>
                  </c:pt>
                  <c:pt idx="4">
                    <c:v>512</c:v>
                  </c:pt>
                  <c:pt idx="6">
                    <c:v>1024</c:v>
                  </c:pt>
                </c:lvl>
              </c:multiLvlStrCache>
            </c:multiLvlStrRef>
          </c:cat>
          <c:val>
            <c:numRef>
              <c:f>'Theta PPN=64 (2)'!$D$2:$D$109</c:f>
              <c:numCache>
                <c:formatCode>General</c:formatCode>
                <c:ptCount val="8"/>
                <c:pt idx="0">
                  <c:v>0</c:v>
                </c:pt>
                <c:pt idx="1">
                  <c:v>5.8737200000000003E-2</c:v>
                </c:pt>
                <c:pt idx="2">
                  <c:v>0</c:v>
                </c:pt>
                <c:pt idx="3">
                  <c:v>7.1004800000000007E-2</c:v>
                </c:pt>
                <c:pt idx="4">
                  <c:v>0</c:v>
                </c:pt>
                <c:pt idx="5">
                  <c:v>9.0385200000000013E-2</c:v>
                </c:pt>
                <c:pt idx="6">
                  <c:v>0</c:v>
                </c:pt>
                <c:pt idx="7">
                  <c:v>0.14761039999999997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E4-4149-A4E1-CFF3DAE4E7A1}"/>
            </c:ext>
          </c:extLst>
        </c:ser>
        <c:ser>
          <c:idx val="2"/>
          <c:order val="2"/>
          <c:tx>
            <c:strRef>
              <c:f>'Theta PPN=64 (2)'!$E$1</c:f>
              <c:strCache>
                <c:ptCount val="1"/>
                <c:pt idx="0">
                  <c:v>PMI bc exchange phase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'Theta PPN=64 (2)'!$A$2:$B$109</c:f>
              <c:multiLvlStrCache>
                <c:ptCount val="8"/>
                <c:lvl>
                  <c:pt idx="0">
                    <c:v>orig</c:v>
                  </c:pt>
                  <c:pt idx="1">
                    <c:v>new</c:v>
                  </c:pt>
                  <c:pt idx="2">
                    <c:v>orig</c:v>
                  </c:pt>
                  <c:pt idx="3">
                    <c:v>new</c:v>
                  </c:pt>
                  <c:pt idx="4">
                    <c:v>orig</c:v>
                  </c:pt>
                  <c:pt idx="5">
                    <c:v>new</c:v>
                  </c:pt>
                  <c:pt idx="6">
                    <c:v>orig</c:v>
                  </c:pt>
                  <c:pt idx="7">
                    <c:v>new</c:v>
                  </c:pt>
                </c:lvl>
                <c:lvl>
                  <c:pt idx="0">
                    <c:v>128</c:v>
                  </c:pt>
                  <c:pt idx="2">
                    <c:v>256</c:v>
                  </c:pt>
                  <c:pt idx="4">
                    <c:v>512</c:v>
                  </c:pt>
                  <c:pt idx="6">
                    <c:v>1024</c:v>
                  </c:pt>
                </c:lvl>
              </c:multiLvlStrCache>
            </c:multiLvlStrRef>
          </c:cat>
          <c:val>
            <c:numRef>
              <c:f>'Theta PPN=64 (2)'!$E$2:$E$109</c:f>
              <c:numCache>
                <c:formatCode>General</c:formatCode>
                <c:ptCount val="8"/>
                <c:pt idx="0">
                  <c:v>2.2374876000000006</c:v>
                </c:pt>
                <c:pt idx="1">
                  <c:v>1.18602E-2</c:v>
                </c:pt>
                <c:pt idx="2">
                  <c:v>20.655610799999998</c:v>
                </c:pt>
                <c:pt idx="3">
                  <c:v>1.6845000000000002E-2</c:v>
                </c:pt>
                <c:pt idx="4">
                  <c:v>102.98652580000001</c:v>
                </c:pt>
                <c:pt idx="5">
                  <c:v>3.0585400000000002E-2</c:v>
                </c:pt>
                <c:pt idx="6">
                  <c:v>421.84770020000008</c:v>
                </c:pt>
                <c:pt idx="7">
                  <c:v>6.2373399999999989E-2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E4-4149-A4E1-CFF3DAE4E7A1}"/>
            </c:ext>
          </c:extLst>
        </c:ser>
        <c:ser>
          <c:idx val="3"/>
          <c:order val="3"/>
          <c:tx>
            <c:strRef>
              <c:f>'Theta PPN=64 (2)'!$F$1</c:f>
              <c:strCache>
                <c:ptCount val="1"/>
                <c:pt idx="0">
                  <c:v>allgather phase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'Theta PPN=64 (2)'!$A$2:$B$109</c:f>
              <c:multiLvlStrCache>
                <c:ptCount val="8"/>
                <c:lvl>
                  <c:pt idx="0">
                    <c:v>orig</c:v>
                  </c:pt>
                  <c:pt idx="1">
                    <c:v>new</c:v>
                  </c:pt>
                  <c:pt idx="2">
                    <c:v>orig</c:v>
                  </c:pt>
                  <c:pt idx="3">
                    <c:v>new</c:v>
                  </c:pt>
                  <c:pt idx="4">
                    <c:v>orig</c:v>
                  </c:pt>
                  <c:pt idx="5">
                    <c:v>new</c:v>
                  </c:pt>
                  <c:pt idx="6">
                    <c:v>orig</c:v>
                  </c:pt>
                  <c:pt idx="7">
                    <c:v>new</c:v>
                  </c:pt>
                </c:lvl>
                <c:lvl>
                  <c:pt idx="0">
                    <c:v>128</c:v>
                  </c:pt>
                  <c:pt idx="2">
                    <c:v>256</c:v>
                  </c:pt>
                  <c:pt idx="4">
                    <c:v>512</c:v>
                  </c:pt>
                  <c:pt idx="6">
                    <c:v>1024</c:v>
                  </c:pt>
                </c:lvl>
              </c:multiLvlStrCache>
            </c:multiLvlStrRef>
          </c:cat>
          <c:val>
            <c:numRef>
              <c:f>'Theta PPN=64 (2)'!$F$2:$F$109</c:f>
              <c:numCache>
                <c:formatCode>General</c:formatCode>
                <c:ptCount val="8"/>
                <c:pt idx="0">
                  <c:v>0</c:v>
                </c:pt>
                <c:pt idx="1">
                  <c:v>0.12584939999999997</c:v>
                </c:pt>
                <c:pt idx="2">
                  <c:v>0</c:v>
                </c:pt>
                <c:pt idx="3">
                  <c:v>0.31679000000000002</c:v>
                </c:pt>
                <c:pt idx="4">
                  <c:v>0</c:v>
                </c:pt>
                <c:pt idx="5">
                  <c:v>0.82782719999999999</c:v>
                </c:pt>
                <c:pt idx="6">
                  <c:v>0</c:v>
                </c:pt>
                <c:pt idx="7">
                  <c:v>2.3401648000000002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5E4-4149-A4E1-CFF3DAE4E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79469583"/>
        <c:axId val="2079471263"/>
      </c:barChart>
      <c:catAx>
        <c:axId val="2079469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9471263"/>
        <c:crosses val="autoZero"/>
        <c:auto val="1"/>
        <c:lblAlgn val="ctr"/>
        <c:lblOffset val="100"/>
        <c:noMultiLvlLbl val="0"/>
      </c:catAx>
      <c:valAx>
        <c:axId val="2079471263"/>
        <c:scaling>
          <c:orientation val="minMax"/>
          <c:max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946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4">
    <c:autoUpdate val="0"/>
  </c:externalData>
  <c:userShapes r:id="rId5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170497582327268"/>
          <c:y val="7.9377053392801405E-2"/>
          <c:w val="0.7652520001061951"/>
          <c:h val="0.65932956516192931"/>
        </c:manualLayout>
      </c:layout>
      <c:lineChart>
        <c:grouping val="standard"/>
        <c:varyColors val="0"/>
        <c:ser>
          <c:idx val="0"/>
          <c:order val="0"/>
          <c:tx>
            <c:strRef>
              <c:f>'multi-latency'!$B$1</c:f>
              <c:strCache>
                <c:ptCount val="1"/>
                <c:pt idx="0">
                  <c:v>Topology Unaware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'multi-latency'!$A$2:$A$25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  <c:pt idx="4">
                  <c:v>8</c:v>
                </c:pt>
                <c:pt idx="5">
                  <c:v>16</c:v>
                </c:pt>
                <c:pt idx="6">
                  <c:v>32</c:v>
                </c:pt>
                <c:pt idx="7">
                  <c:v>64</c:v>
                </c:pt>
                <c:pt idx="8">
                  <c:v>128</c:v>
                </c:pt>
                <c:pt idx="9">
                  <c:v>256</c:v>
                </c:pt>
                <c:pt idx="10">
                  <c:v>512</c:v>
                </c:pt>
                <c:pt idx="11">
                  <c:v>1K</c:v>
                </c:pt>
                <c:pt idx="12">
                  <c:v>2K</c:v>
                </c:pt>
                <c:pt idx="13">
                  <c:v>4K</c:v>
                </c:pt>
                <c:pt idx="14">
                  <c:v>8K</c:v>
                </c:pt>
                <c:pt idx="15">
                  <c:v>16K</c:v>
                </c:pt>
                <c:pt idx="16">
                  <c:v>32K</c:v>
                </c:pt>
                <c:pt idx="17">
                  <c:v>64K</c:v>
                </c:pt>
                <c:pt idx="18">
                  <c:v>128K</c:v>
                </c:pt>
                <c:pt idx="19">
                  <c:v>256K</c:v>
                </c:pt>
                <c:pt idx="20">
                  <c:v>512K</c:v>
                </c:pt>
                <c:pt idx="21">
                  <c:v>1M</c:v>
                </c:pt>
                <c:pt idx="22">
                  <c:v>2M</c:v>
                </c:pt>
                <c:pt idx="23">
                  <c:v>4M</c:v>
                </c:pt>
              </c:strCache>
            </c:strRef>
          </c:cat>
          <c:val>
            <c:numRef>
              <c:f>'multi-latency'!$B$2:$B$24</c:f>
              <c:numCache>
                <c:formatCode>General</c:formatCode>
                <c:ptCount val="23"/>
                <c:pt idx="0">
                  <c:v>0.97</c:v>
                </c:pt>
                <c:pt idx="1">
                  <c:v>0.94</c:v>
                </c:pt>
                <c:pt idx="2">
                  <c:v>0.95</c:v>
                </c:pt>
                <c:pt idx="3">
                  <c:v>1.03</c:v>
                </c:pt>
                <c:pt idx="4">
                  <c:v>1.03</c:v>
                </c:pt>
                <c:pt idx="5">
                  <c:v>1.07</c:v>
                </c:pt>
                <c:pt idx="6">
                  <c:v>1.0900000000000001</c:v>
                </c:pt>
                <c:pt idx="7">
                  <c:v>1.28</c:v>
                </c:pt>
                <c:pt idx="8">
                  <c:v>1.33</c:v>
                </c:pt>
                <c:pt idx="9">
                  <c:v>1.73</c:v>
                </c:pt>
                <c:pt idx="10">
                  <c:v>2.82</c:v>
                </c:pt>
                <c:pt idx="11">
                  <c:v>4.24</c:v>
                </c:pt>
                <c:pt idx="12">
                  <c:v>6.6099999999999977</c:v>
                </c:pt>
                <c:pt idx="13">
                  <c:v>10.53</c:v>
                </c:pt>
                <c:pt idx="14">
                  <c:v>17.62</c:v>
                </c:pt>
                <c:pt idx="15">
                  <c:v>39.1</c:v>
                </c:pt>
                <c:pt idx="16">
                  <c:v>73.7</c:v>
                </c:pt>
                <c:pt idx="17">
                  <c:v>115.09</c:v>
                </c:pt>
                <c:pt idx="18">
                  <c:v>227.1</c:v>
                </c:pt>
                <c:pt idx="19">
                  <c:v>448.7</c:v>
                </c:pt>
                <c:pt idx="20">
                  <c:v>1076.26</c:v>
                </c:pt>
                <c:pt idx="21">
                  <c:v>2144.86</c:v>
                </c:pt>
                <c:pt idx="22">
                  <c:v>4782.3900000000003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4D-5248-A71B-11F47F55F74E}"/>
            </c:ext>
          </c:extLst>
        </c:ser>
        <c:ser>
          <c:idx val="1"/>
          <c:order val="1"/>
          <c:tx>
            <c:strRef>
              <c:f>'multi-latency'!$C$1</c:f>
              <c:strCache>
                <c:ptCount val="1"/>
                <c:pt idx="0">
                  <c:v>Topology (NUMA) aware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'multi-latency'!$A$2:$A$25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  <c:pt idx="4">
                  <c:v>8</c:v>
                </c:pt>
                <c:pt idx="5">
                  <c:v>16</c:v>
                </c:pt>
                <c:pt idx="6">
                  <c:v>32</c:v>
                </c:pt>
                <c:pt idx="7">
                  <c:v>64</c:v>
                </c:pt>
                <c:pt idx="8">
                  <c:v>128</c:v>
                </c:pt>
                <c:pt idx="9">
                  <c:v>256</c:v>
                </c:pt>
                <c:pt idx="10">
                  <c:v>512</c:v>
                </c:pt>
                <c:pt idx="11">
                  <c:v>1K</c:v>
                </c:pt>
                <c:pt idx="12">
                  <c:v>2K</c:v>
                </c:pt>
                <c:pt idx="13">
                  <c:v>4K</c:v>
                </c:pt>
                <c:pt idx="14">
                  <c:v>8K</c:v>
                </c:pt>
                <c:pt idx="15">
                  <c:v>16K</c:v>
                </c:pt>
                <c:pt idx="16">
                  <c:v>32K</c:v>
                </c:pt>
                <c:pt idx="17">
                  <c:v>64K</c:v>
                </c:pt>
                <c:pt idx="18">
                  <c:v>128K</c:v>
                </c:pt>
                <c:pt idx="19">
                  <c:v>256K</c:v>
                </c:pt>
                <c:pt idx="20">
                  <c:v>512K</c:v>
                </c:pt>
                <c:pt idx="21">
                  <c:v>1M</c:v>
                </c:pt>
                <c:pt idx="22">
                  <c:v>2M</c:v>
                </c:pt>
                <c:pt idx="23">
                  <c:v>4M</c:v>
                </c:pt>
              </c:strCache>
            </c:strRef>
          </c:cat>
          <c:val>
            <c:numRef>
              <c:f>'multi-latency'!$C$2:$C$24</c:f>
              <c:numCache>
                <c:formatCode>General</c:formatCode>
                <c:ptCount val="23"/>
                <c:pt idx="0">
                  <c:v>0.64</c:v>
                </c:pt>
                <c:pt idx="1">
                  <c:v>0.44</c:v>
                </c:pt>
                <c:pt idx="2">
                  <c:v>0.44</c:v>
                </c:pt>
                <c:pt idx="3">
                  <c:v>0.44</c:v>
                </c:pt>
                <c:pt idx="4">
                  <c:v>0.45</c:v>
                </c:pt>
                <c:pt idx="5">
                  <c:v>0.5</c:v>
                </c:pt>
                <c:pt idx="6">
                  <c:v>0.48</c:v>
                </c:pt>
                <c:pt idx="7">
                  <c:v>0.51</c:v>
                </c:pt>
                <c:pt idx="8">
                  <c:v>0.54</c:v>
                </c:pt>
                <c:pt idx="9">
                  <c:v>0.56999999999999995</c:v>
                </c:pt>
                <c:pt idx="10">
                  <c:v>0.76</c:v>
                </c:pt>
                <c:pt idx="11">
                  <c:v>0.91</c:v>
                </c:pt>
                <c:pt idx="12">
                  <c:v>1.1200000000000001</c:v>
                </c:pt>
                <c:pt idx="13">
                  <c:v>1.77</c:v>
                </c:pt>
                <c:pt idx="14">
                  <c:v>2.87</c:v>
                </c:pt>
                <c:pt idx="15">
                  <c:v>5.76</c:v>
                </c:pt>
                <c:pt idx="16">
                  <c:v>10.130000000000001</c:v>
                </c:pt>
                <c:pt idx="17">
                  <c:v>14.53</c:v>
                </c:pt>
                <c:pt idx="18">
                  <c:v>25.02</c:v>
                </c:pt>
                <c:pt idx="19">
                  <c:v>74.27</c:v>
                </c:pt>
                <c:pt idx="20">
                  <c:v>251.54</c:v>
                </c:pt>
                <c:pt idx="21">
                  <c:v>744.23</c:v>
                </c:pt>
                <c:pt idx="22">
                  <c:v>1684.17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C4D-5248-A71B-11F47F55F7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7438688"/>
        <c:axId val="1161453824"/>
      </c:lineChart>
      <c:catAx>
        <c:axId val="1187438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Message size (bytes)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453824"/>
        <c:crossesAt val="1"/>
        <c:auto val="1"/>
        <c:lblAlgn val="ctr"/>
        <c:lblOffset val="100"/>
        <c:noMultiLvlLbl val="0"/>
      </c:catAx>
      <c:valAx>
        <c:axId val="1161453824"/>
        <c:scaling>
          <c:logBase val="2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Latency (us)</a:t>
                </a:r>
              </a:p>
            </c:rich>
          </c:tx>
          <c:layout>
            <c:manualLayout>
              <c:xMode val="edge"/>
              <c:yMode val="edge"/>
              <c:x val="5.5581929620806903E-3"/>
              <c:y val="0.3617135791514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74386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2376475911576"/>
          <c:y val="9.0858286585532536E-2"/>
          <c:w val="0.57291860251705762"/>
          <c:h val="0.439890781748767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354042329103801"/>
          <c:y val="8.6336390579240002E-2"/>
          <c:w val="0.82894365314208396"/>
          <c:h val="0.68309986794748967"/>
        </c:manualLayout>
      </c:layout>
      <c:lineChart>
        <c:grouping val="standard"/>
        <c:varyColors val="0"/>
        <c:ser>
          <c:idx val="0"/>
          <c:order val="0"/>
          <c:tx>
            <c:strRef>
              <c:f>'multi-bandwidth'!$B$1</c:f>
              <c:strCache>
                <c:ptCount val="1"/>
                <c:pt idx="0">
                  <c:v>Topology Unaware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'multi-bandwidth'!$A$2:$A$24</c:f>
              <c:strCache>
                <c:ptCount val="2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1K</c:v>
                </c:pt>
                <c:pt idx="11">
                  <c:v>2K</c:v>
                </c:pt>
                <c:pt idx="12">
                  <c:v>4K</c:v>
                </c:pt>
                <c:pt idx="13">
                  <c:v>8K</c:v>
                </c:pt>
                <c:pt idx="14">
                  <c:v>16K</c:v>
                </c:pt>
                <c:pt idx="15">
                  <c:v>32K</c:v>
                </c:pt>
                <c:pt idx="16">
                  <c:v>64K</c:v>
                </c:pt>
                <c:pt idx="17">
                  <c:v>128K</c:v>
                </c:pt>
                <c:pt idx="18">
                  <c:v>256K</c:v>
                </c:pt>
                <c:pt idx="19">
                  <c:v>512K</c:v>
                </c:pt>
                <c:pt idx="20">
                  <c:v>1M</c:v>
                </c:pt>
                <c:pt idx="21">
                  <c:v>2M</c:v>
                </c:pt>
                <c:pt idx="22">
                  <c:v>4M</c:v>
                </c:pt>
              </c:strCache>
            </c:strRef>
          </c:cat>
          <c:val>
            <c:numRef>
              <c:f>'multi-bandwidth'!$B$2:$B$24</c:f>
              <c:numCache>
                <c:formatCode>General</c:formatCode>
                <c:ptCount val="23"/>
                <c:pt idx="0">
                  <c:v>31.44</c:v>
                </c:pt>
                <c:pt idx="1">
                  <c:v>62.36</c:v>
                </c:pt>
                <c:pt idx="2">
                  <c:v>125.13</c:v>
                </c:pt>
                <c:pt idx="3">
                  <c:v>249.96</c:v>
                </c:pt>
                <c:pt idx="4">
                  <c:v>500.27</c:v>
                </c:pt>
                <c:pt idx="5">
                  <c:v>998.51</c:v>
                </c:pt>
                <c:pt idx="6">
                  <c:v>1871.62</c:v>
                </c:pt>
                <c:pt idx="7">
                  <c:v>3662.26</c:v>
                </c:pt>
                <c:pt idx="8">
                  <c:v>7143.36</c:v>
                </c:pt>
                <c:pt idx="9">
                  <c:v>13047.9</c:v>
                </c:pt>
                <c:pt idx="10">
                  <c:v>12014.05</c:v>
                </c:pt>
                <c:pt idx="11">
                  <c:v>20209.46</c:v>
                </c:pt>
                <c:pt idx="12">
                  <c:v>24092.400000000001</c:v>
                </c:pt>
                <c:pt idx="13">
                  <c:v>25341.4</c:v>
                </c:pt>
                <c:pt idx="14">
                  <c:v>24714.09</c:v>
                </c:pt>
                <c:pt idx="15">
                  <c:v>25451.07</c:v>
                </c:pt>
                <c:pt idx="16">
                  <c:v>24769.4</c:v>
                </c:pt>
                <c:pt idx="17">
                  <c:v>25222.880000000001</c:v>
                </c:pt>
                <c:pt idx="18">
                  <c:v>26641.93</c:v>
                </c:pt>
                <c:pt idx="19">
                  <c:v>26244.03</c:v>
                </c:pt>
                <c:pt idx="20">
                  <c:v>26546.47</c:v>
                </c:pt>
                <c:pt idx="21">
                  <c:v>26999.439999999999</c:v>
                </c:pt>
                <c:pt idx="22">
                  <c:v>27211.4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F6-7A41-94FC-F1EB999076AA}"/>
            </c:ext>
          </c:extLst>
        </c:ser>
        <c:ser>
          <c:idx val="1"/>
          <c:order val="1"/>
          <c:tx>
            <c:strRef>
              <c:f>'multi-bandwidth'!$C$1</c:f>
              <c:strCache>
                <c:ptCount val="1"/>
                <c:pt idx="0">
                  <c:v>Topology (NUMA) Aware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'multi-bandwidth'!$A$2:$A$24</c:f>
              <c:strCache>
                <c:ptCount val="2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1K</c:v>
                </c:pt>
                <c:pt idx="11">
                  <c:v>2K</c:v>
                </c:pt>
                <c:pt idx="12">
                  <c:v>4K</c:v>
                </c:pt>
                <c:pt idx="13">
                  <c:v>8K</c:v>
                </c:pt>
                <c:pt idx="14">
                  <c:v>16K</c:v>
                </c:pt>
                <c:pt idx="15">
                  <c:v>32K</c:v>
                </c:pt>
                <c:pt idx="16">
                  <c:v>64K</c:v>
                </c:pt>
                <c:pt idx="17">
                  <c:v>128K</c:v>
                </c:pt>
                <c:pt idx="18">
                  <c:v>256K</c:v>
                </c:pt>
                <c:pt idx="19">
                  <c:v>512K</c:v>
                </c:pt>
                <c:pt idx="20">
                  <c:v>1M</c:v>
                </c:pt>
                <c:pt idx="21">
                  <c:v>2M</c:v>
                </c:pt>
                <c:pt idx="22">
                  <c:v>4M</c:v>
                </c:pt>
              </c:strCache>
            </c:strRef>
          </c:cat>
          <c:val>
            <c:numRef>
              <c:f>'multi-bandwidth'!$C$2:$C$24</c:f>
              <c:numCache>
                <c:formatCode>General</c:formatCode>
                <c:ptCount val="23"/>
                <c:pt idx="0">
                  <c:v>74.88</c:v>
                </c:pt>
                <c:pt idx="1">
                  <c:v>149</c:v>
                </c:pt>
                <c:pt idx="2">
                  <c:v>295.47000000000003</c:v>
                </c:pt>
                <c:pt idx="3">
                  <c:v>595.23</c:v>
                </c:pt>
                <c:pt idx="4">
                  <c:v>1186.42</c:v>
                </c:pt>
                <c:pt idx="5">
                  <c:v>2383.6999999999998</c:v>
                </c:pt>
                <c:pt idx="6">
                  <c:v>4393.6099999999997</c:v>
                </c:pt>
                <c:pt idx="7">
                  <c:v>8611.77</c:v>
                </c:pt>
                <c:pt idx="8">
                  <c:v>16582.099999999991</c:v>
                </c:pt>
                <c:pt idx="9">
                  <c:v>24299.09</c:v>
                </c:pt>
                <c:pt idx="10">
                  <c:v>38704.49</c:v>
                </c:pt>
                <c:pt idx="11">
                  <c:v>64501.38</c:v>
                </c:pt>
                <c:pt idx="12">
                  <c:v>90526.43</c:v>
                </c:pt>
                <c:pt idx="13">
                  <c:v>118764.01</c:v>
                </c:pt>
                <c:pt idx="14">
                  <c:v>130944.55</c:v>
                </c:pt>
                <c:pt idx="15">
                  <c:v>72593.350000000006</c:v>
                </c:pt>
                <c:pt idx="16">
                  <c:v>145445.64000000001</c:v>
                </c:pt>
                <c:pt idx="17">
                  <c:v>157463.60999999999</c:v>
                </c:pt>
                <c:pt idx="18">
                  <c:v>148480.19</c:v>
                </c:pt>
                <c:pt idx="19">
                  <c:v>101254.51</c:v>
                </c:pt>
                <c:pt idx="20">
                  <c:v>64470.51</c:v>
                </c:pt>
                <c:pt idx="21">
                  <c:v>40646.29</c:v>
                </c:pt>
                <c:pt idx="22">
                  <c:v>35168.480000000003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CF6-7A41-94FC-F1EB999076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26474384"/>
        <c:axId val="1160944464"/>
      </c:lineChart>
      <c:catAx>
        <c:axId val="1226474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noFill/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Message size (bytes)</a:t>
                </a:r>
              </a:p>
            </c:rich>
          </c:tx>
          <c:layout>
            <c:manualLayout>
              <c:xMode val="edge"/>
              <c:yMode val="edge"/>
              <c:x val="0.38186013607890801"/>
              <c:y val="0.908618986570269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0944464"/>
        <c:crosses val="autoZero"/>
        <c:auto val="1"/>
        <c:lblAlgn val="ctr"/>
        <c:lblOffset val="100"/>
        <c:noMultiLvlLbl val="0"/>
      </c:catAx>
      <c:valAx>
        <c:axId val="1160944464"/>
        <c:scaling>
          <c:logBase val="2"/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noFill/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Bandwidth (MBps)</a:t>
                </a:r>
              </a:p>
            </c:rich>
          </c:tx>
          <c:layout>
            <c:manualLayout>
              <c:xMode val="edge"/>
              <c:yMode val="edge"/>
              <c:x val="1.7515923566878899E-4"/>
              <c:y val="0.361713343738491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6474384"/>
        <c:crosses val="autoZero"/>
        <c:crossBetween val="midCat"/>
        <c:majorUnit val="4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588966842631855"/>
          <c:y val="0.43677903568667048"/>
          <c:w val="0.59693113278081744"/>
          <c:h val="0.372938424742000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AEC2A6-5DB9-44C7-B54F-963B5B9F0A3F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27F2D7-C039-4B7C-90A8-C3523E7DC91E}">
      <dgm:prSet phldrT="[Text]"/>
      <dgm:spPr/>
      <dgm:t>
        <a:bodyPr/>
        <a:lstStyle/>
        <a:p>
          <a:r>
            <a:rPr lang="en-US" dirty="0">
              <a:solidFill>
                <a:schemeClr val="bg2">
                  <a:lumMod val="10000"/>
                </a:schemeClr>
              </a:solidFill>
            </a:rPr>
            <a:t>MPI</a:t>
          </a:r>
        </a:p>
      </dgm:t>
    </dgm:pt>
    <dgm:pt modelId="{1CB9BE17-8B86-4611-8D55-E4BFCB2448BD}" type="parTrans" cxnId="{FE9BC776-B694-4974-B44D-6BBD7D978F6E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A5647B67-1C54-4F1C-BA48-8E92E8B7D9D4}" type="sibTrans" cxnId="{FE9BC776-B694-4974-B44D-6BBD7D978F6E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E843546F-91AF-4A3A-999B-0F9FFD1AC532}">
      <dgm:prSet phldrT="[Text]"/>
      <dgm:spPr/>
      <dgm:t>
        <a:bodyPr/>
        <a:lstStyle/>
        <a:p>
          <a:r>
            <a:rPr lang="en-US" dirty="0">
              <a:solidFill>
                <a:schemeClr val="bg2">
                  <a:lumMod val="10000"/>
                </a:schemeClr>
              </a:solidFill>
            </a:rPr>
            <a:t>CH4</a:t>
          </a:r>
        </a:p>
      </dgm:t>
    </dgm:pt>
    <dgm:pt modelId="{5451D70C-E46F-4540-AE8E-4AC26CF00877}" type="parTrans" cxnId="{A71DC334-87E5-4B40-8B45-EAD90AE5234F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1CD2540B-1A3D-42B5-9F5E-6F157852C0E0}" type="sibTrans" cxnId="{A71DC334-87E5-4B40-8B45-EAD90AE5234F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CC868391-2AEE-4513-B176-4DF89ACA93F4}">
      <dgm:prSet phldrT="[Text]"/>
      <dgm:spPr/>
      <dgm:t>
        <a:bodyPr/>
        <a:lstStyle/>
        <a:p>
          <a:r>
            <a:rPr lang="en-US" dirty="0" err="1">
              <a:solidFill>
                <a:schemeClr val="bg2">
                  <a:lumMod val="10000"/>
                </a:schemeClr>
              </a:solidFill>
            </a:rPr>
            <a:t>Netmod</a:t>
          </a:r>
          <a:endParaRPr lang="en-US" dirty="0">
            <a:solidFill>
              <a:schemeClr val="bg2">
                <a:lumMod val="10000"/>
              </a:schemeClr>
            </a:solidFill>
          </a:endParaRPr>
        </a:p>
      </dgm:t>
    </dgm:pt>
    <dgm:pt modelId="{4612B396-3DF5-4C9D-A8D1-FC7F75EA08EE}" type="parTrans" cxnId="{A4BE2DA1-676D-41AB-933E-2B36D78B9F34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13D6B772-5DFA-4763-9C4F-17714FD42FDB}" type="sibTrans" cxnId="{A4BE2DA1-676D-41AB-933E-2B36D78B9F34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574DEBC6-72B9-4A8B-B6B4-FECB5489B465}">
      <dgm:prSet phldrT="[Text]"/>
      <dgm:spPr/>
      <dgm:t>
        <a:bodyPr/>
        <a:lstStyle/>
        <a:p>
          <a:r>
            <a:rPr lang="en-US" dirty="0">
              <a:solidFill>
                <a:schemeClr val="bg2">
                  <a:lumMod val="10000"/>
                </a:schemeClr>
              </a:solidFill>
            </a:rPr>
            <a:t>OFI</a:t>
          </a:r>
        </a:p>
      </dgm:t>
    </dgm:pt>
    <dgm:pt modelId="{6A41335E-4124-447D-BBDB-3AC8B72CED9C}" type="parTrans" cxnId="{CE21053D-389C-4C8F-9F45-B1002C33953F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0CDE1D4E-2D10-4C36-A30F-11807C545479}" type="sibTrans" cxnId="{CE21053D-389C-4C8F-9F45-B1002C33953F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62F3F468-BA80-4D42-A63B-26765B629FB4}">
      <dgm:prSet phldrT="[Text]"/>
      <dgm:spPr/>
      <dgm:t>
        <a:bodyPr/>
        <a:lstStyle/>
        <a:p>
          <a:r>
            <a:rPr lang="en-US" dirty="0">
              <a:solidFill>
                <a:schemeClr val="bg2">
                  <a:lumMod val="10000"/>
                </a:schemeClr>
              </a:solidFill>
            </a:rPr>
            <a:t>UCX</a:t>
          </a:r>
        </a:p>
      </dgm:t>
    </dgm:pt>
    <dgm:pt modelId="{89B6BD79-3213-44B5-B2A2-33975A793C81}" type="parTrans" cxnId="{7A4668AD-786B-44E1-BDAC-F8378DC33E23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E3F39FB2-F3FD-4494-9430-F675BEEB207F}" type="sibTrans" cxnId="{7A4668AD-786B-44E1-BDAC-F8378DC33E23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FAD49633-4686-4A38-A6A7-DE371569D7D1}">
      <dgm:prSet phldrT="[Text]"/>
      <dgm:spPr/>
      <dgm:t>
        <a:bodyPr/>
        <a:lstStyle/>
        <a:p>
          <a:r>
            <a:rPr lang="en-US" dirty="0">
              <a:solidFill>
                <a:schemeClr val="bg2">
                  <a:lumMod val="10000"/>
                </a:schemeClr>
              </a:solidFill>
            </a:rPr>
            <a:t>Portals 4</a:t>
          </a:r>
        </a:p>
      </dgm:t>
    </dgm:pt>
    <dgm:pt modelId="{6BA2CE20-E7C0-4D46-8490-928D9A0FCE6A}" type="parTrans" cxnId="{99A9796F-9D24-444E-AF94-46A687CEFB68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C55147A7-20BF-4584-9F2E-57C10D912C35}" type="sibTrans" cxnId="{99A9796F-9D24-444E-AF94-46A687CEFB68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CEDE510F-F42C-44A3-8D4E-E935E73A62A3}" type="pres">
      <dgm:prSet presAssocID="{E7AEC2A6-5DB9-44C7-B54F-963B5B9F0A3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1F3653D-4DE9-4562-951F-4A4BB13E6DFA}" type="pres">
      <dgm:prSet presAssocID="{D627F2D7-C039-4B7C-90A8-C3523E7DC91E}" presName="vertOne" presStyleCnt="0"/>
      <dgm:spPr/>
    </dgm:pt>
    <dgm:pt modelId="{9D4307E2-19BD-4FF9-B63E-77E452A2CB57}" type="pres">
      <dgm:prSet presAssocID="{D627F2D7-C039-4B7C-90A8-C3523E7DC91E}" presName="txOne" presStyleLbl="node0" presStyleIdx="0" presStyleCnt="1" custLinFactY="-19126" custLinFactNeighborX="39599" custLinFactNeighborY="-100000">
        <dgm:presLayoutVars>
          <dgm:chPref val="3"/>
        </dgm:presLayoutVars>
      </dgm:prSet>
      <dgm:spPr/>
    </dgm:pt>
    <dgm:pt modelId="{0507B0E1-17C5-4498-A415-97DE64E41635}" type="pres">
      <dgm:prSet presAssocID="{D627F2D7-C039-4B7C-90A8-C3523E7DC91E}" presName="parTransOne" presStyleCnt="0"/>
      <dgm:spPr/>
    </dgm:pt>
    <dgm:pt modelId="{BE6AA8C4-69B8-4738-9A7B-23ADA3988439}" type="pres">
      <dgm:prSet presAssocID="{D627F2D7-C039-4B7C-90A8-C3523E7DC91E}" presName="horzOne" presStyleCnt="0"/>
      <dgm:spPr/>
    </dgm:pt>
    <dgm:pt modelId="{34E3E2AB-62C9-46FC-B7C8-6128529AC440}" type="pres">
      <dgm:prSet presAssocID="{E843546F-91AF-4A3A-999B-0F9FFD1AC532}" presName="vertTwo" presStyleCnt="0"/>
      <dgm:spPr/>
    </dgm:pt>
    <dgm:pt modelId="{C3928BD9-2DD3-4817-86A2-032C08962C2B}" type="pres">
      <dgm:prSet presAssocID="{E843546F-91AF-4A3A-999B-0F9FFD1AC532}" presName="txTwo" presStyleLbl="node2" presStyleIdx="0" presStyleCnt="1">
        <dgm:presLayoutVars>
          <dgm:chPref val="3"/>
        </dgm:presLayoutVars>
      </dgm:prSet>
      <dgm:spPr/>
    </dgm:pt>
    <dgm:pt modelId="{B9B76C45-E370-4246-AAD1-1579176C7FFF}" type="pres">
      <dgm:prSet presAssocID="{E843546F-91AF-4A3A-999B-0F9FFD1AC532}" presName="parTransTwo" presStyleCnt="0"/>
      <dgm:spPr/>
    </dgm:pt>
    <dgm:pt modelId="{21EB904D-7CD9-4D15-A3D3-CC209B4D47A6}" type="pres">
      <dgm:prSet presAssocID="{E843546F-91AF-4A3A-999B-0F9FFD1AC532}" presName="horzTwo" presStyleCnt="0"/>
      <dgm:spPr/>
    </dgm:pt>
    <dgm:pt modelId="{E00E4E73-0CCF-4EB6-B9DB-099596BE39C0}" type="pres">
      <dgm:prSet presAssocID="{CC868391-2AEE-4513-B176-4DF89ACA93F4}" presName="vertThree" presStyleCnt="0"/>
      <dgm:spPr/>
    </dgm:pt>
    <dgm:pt modelId="{FB11CE8D-1D3E-4C6A-821A-A2EDEC1AB358}" type="pres">
      <dgm:prSet presAssocID="{CC868391-2AEE-4513-B176-4DF89ACA93F4}" presName="txThree" presStyleLbl="node3" presStyleIdx="0" presStyleCnt="1">
        <dgm:presLayoutVars>
          <dgm:chPref val="3"/>
        </dgm:presLayoutVars>
      </dgm:prSet>
      <dgm:spPr/>
    </dgm:pt>
    <dgm:pt modelId="{04142B0D-2F04-406B-BEE6-D2B98F69B518}" type="pres">
      <dgm:prSet presAssocID="{CC868391-2AEE-4513-B176-4DF89ACA93F4}" presName="parTransThree" presStyleCnt="0"/>
      <dgm:spPr/>
    </dgm:pt>
    <dgm:pt modelId="{E1C8B328-6C43-4312-9616-AA32DA56C59E}" type="pres">
      <dgm:prSet presAssocID="{CC868391-2AEE-4513-B176-4DF89ACA93F4}" presName="horzThree" presStyleCnt="0"/>
      <dgm:spPr/>
    </dgm:pt>
    <dgm:pt modelId="{686571CB-D9E1-4699-B146-D4926C41A2EE}" type="pres">
      <dgm:prSet presAssocID="{574DEBC6-72B9-4A8B-B6B4-FECB5489B465}" presName="vertFour" presStyleCnt="0">
        <dgm:presLayoutVars>
          <dgm:chPref val="3"/>
        </dgm:presLayoutVars>
      </dgm:prSet>
      <dgm:spPr/>
    </dgm:pt>
    <dgm:pt modelId="{5608D27E-4D64-4072-8474-48857408381C}" type="pres">
      <dgm:prSet presAssocID="{574DEBC6-72B9-4A8B-B6B4-FECB5489B465}" presName="txFour" presStyleLbl="node4" presStyleIdx="0" presStyleCnt="3">
        <dgm:presLayoutVars>
          <dgm:chPref val="3"/>
        </dgm:presLayoutVars>
      </dgm:prSet>
      <dgm:spPr/>
    </dgm:pt>
    <dgm:pt modelId="{9CDDA040-F209-4A70-B227-E9EC2E9FF37D}" type="pres">
      <dgm:prSet presAssocID="{574DEBC6-72B9-4A8B-B6B4-FECB5489B465}" presName="horzFour" presStyleCnt="0"/>
      <dgm:spPr/>
    </dgm:pt>
    <dgm:pt modelId="{1D80F2C1-0B3D-4BFA-913A-298C90621E50}" type="pres">
      <dgm:prSet presAssocID="{0CDE1D4E-2D10-4C36-A30F-11807C545479}" presName="sibSpaceFour" presStyleCnt="0"/>
      <dgm:spPr/>
    </dgm:pt>
    <dgm:pt modelId="{49A5FCF5-8B89-4D87-8AB8-ADC1A58B7A66}" type="pres">
      <dgm:prSet presAssocID="{62F3F468-BA80-4D42-A63B-26765B629FB4}" presName="vertFour" presStyleCnt="0">
        <dgm:presLayoutVars>
          <dgm:chPref val="3"/>
        </dgm:presLayoutVars>
      </dgm:prSet>
      <dgm:spPr/>
    </dgm:pt>
    <dgm:pt modelId="{D5DA54DF-E434-4E39-B7B9-77DEB192C450}" type="pres">
      <dgm:prSet presAssocID="{62F3F468-BA80-4D42-A63B-26765B629FB4}" presName="txFour" presStyleLbl="node4" presStyleIdx="1" presStyleCnt="3">
        <dgm:presLayoutVars>
          <dgm:chPref val="3"/>
        </dgm:presLayoutVars>
      </dgm:prSet>
      <dgm:spPr/>
    </dgm:pt>
    <dgm:pt modelId="{B78F6227-FD90-4AFD-AFC5-53BBEEECE1FE}" type="pres">
      <dgm:prSet presAssocID="{62F3F468-BA80-4D42-A63B-26765B629FB4}" presName="horzFour" presStyleCnt="0"/>
      <dgm:spPr/>
    </dgm:pt>
    <dgm:pt modelId="{4871681B-7D8A-408E-A43C-41ECD9D5DDE5}" type="pres">
      <dgm:prSet presAssocID="{E3F39FB2-F3FD-4494-9430-F675BEEB207F}" presName="sibSpaceFour" presStyleCnt="0"/>
      <dgm:spPr/>
    </dgm:pt>
    <dgm:pt modelId="{D5C78610-58B8-494D-9606-0E6CB9EAB95F}" type="pres">
      <dgm:prSet presAssocID="{FAD49633-4686-4A38-A6A7-DE371569D7D1}" presName="vertFour" presStyleCnt="0">
        <dgm:presLayoutVars>
          <dgm:chPref val="3"/>
        </dgm:presLayoutVars>
      </dgm:prSet>
      <dgm:spPr/>
    </dgm:pt>
    <dgm:pt modelId="{7751B267-0016-4D52-AC76-C8FD4C964BD9}" type="pres">
      <dgm:prSet presAssocID="{FAD49633-4686-4A38-A6A7-DE371569D7D1}" presName="txFour" presStyleLbl="node4" presStyleIdx="2" presStyleCnt="3">
        <dgm:presLayoutVars>
          <dgm:chPref val="3"/>
        </dgm:presLayoutVars>
      </dgm:prSet>
      <dgm:spPr/>
    </dgm:pt>
    <dgm:pt modelId="{2FFE58AB-E679-4383-AAAB-074A78FC9FE1}" type="pres">
      <dgm:prSet presAssocID="{FAD49633-4686-4A38-A6A7-DE371569D7D1}" presName="horzFour" presStyleCnt="0"/>
      <dgm:spPr/>
    </dgm:pt>
  </dgm:ptLst>
  <dgm:cxnLst>
    <dgm:cxn modelId="{1F8A8832-504A-EF40-B2A5-40A019837C84}" type="presOf" srcId="{D627F2D7-C039-4B7C-90A8-C3523E7DC91E}" destId="{9D4307E2-19BD-4FF9-B63E-77E452A2CB57}" srcOrd="0" destOrd="0" presId="urn:microsoft.com/office/officeart/2005/8/layout/hierarchy4"/>
    <dgm:cxn modelId="{A71DC334-87E5-4B40-8B45-EAD90AE5234F}" srcId="{D627F2D7-C039-4B7C-90A8-C3523E7DC91E}" destId="{E843546F-91AF-4A3A-999B-0F9FFD1AC532}" srcOrd="0" destOrd="0" parTransId="{5451D70C-E46F-4540-AE8E-4AC26CF00877}" sibTransId="{1CD2540B-1A3D-42B5-9F5E-6F157852C0E0}"/>
    <dgm:cxn modelId="{74D1693C-EA9A-3740-B74B-13DCBC8EB0B6}" type="presOf" srcId="{E843546F-91AF-4A3A-999B-0F9FFD1AC532}" destId="{C3928BD9-2DD3-4817-86A2-032C08962C2B}" srcOrd="0" destOrd="0" presId="urn:microsoft.com/office/officeart/2005/8/layout/hierarchy4"/>
    <dgm:cxn modelId="{CE21053D-389C-4C8F-9F45-B1002C33953F}" srcId="{CC868391-2AEE-4513-B176-4DF89ACA93F4}" destId="{574DEBC6-72B9-4A8B-B6B4-FECB5489B465}" srcOrd="0" destOrd="0" parTransId="{6A41335E-4124-447D-BBDB-3AC8B72CED9C}" sibTransId="{0CDE1D4E-2D10-4C36-A30F-11807C545479}"/>
    <dgm:cxn modelId="{E7E12947-3178-F545-880E-44C0486AC624}" type="presOf" srcId="{E7AEC2A6-5DB9-44C7-B54F-963B5B9F0A3F}" destId="{CEDE510F-F42C-44A3-8D4E-E935E73A62A3}" srcOrd="0" destOrd="0" presId="urn:microsoft.com/office/officeart/2005/8/layout/hierarchy4"/>
    <dgm:cxn modelId="{1E95614D-E4C2-E842-B74C-A6C58140350D}" type="presOf" srcId="{CC868391-2AEE-4513-B176-4DF89ACA93F4}" destId="{FB11CE8D-1D3E-4C6A-821A-A2EDEC1AB358}" srcOrd="0" destOrd="0" presId="urn:microsoft.com/office/officeart/2005/8/layout/hierarchy4"/>
    <dgm:cxn modelId="{5432E94E-3170-F54D-957C-1D00B2D419AC}" type="presOf" srcId="{FAD49633-4686-4A38-A6A7-DE371569D7D1}" destId="{7751B267-0016-4D52-AC76-C8FD4C964BD9}" srcOrd="0" destOrd="0" presId="urn:microsoft.com/office/officeart/2005/8/layout/hierarchy4"/>
    <dgm:cxn modelId="{E5B1B664-738C-6542-81FA-188A88B25B0F}" type="presOf" srcId="{62F3F468-BA80-4D42-A63B-26765B629FB4}" destId="{D5DA54DF-E434-4E39-B7B9-77DEB192C450}" srcOrd="0" destOrd="0" presId="urn:microsoft.com/office/officeart/2005/8/layout/hierarchy4"/>
    <dgm:cxn modelId="{99A9796F-9D24-444E-AF94-46A687CEFB68}" srcId="{CC868391-2AEE-4513-B176-4DF89ACA93F4}" destId="{FAD49633-4686-4A38-A6A7-DE371569D7D1}" srcOrd="2" destOrd="0" parTransId="{6BA2CE20-E7C0-4D46-8490-928D9A0FCE6A}" sibTransId="{C55147A7-20BF-4584-9F2E-57C10D912C35}"/>
    <dgm:cxn modelId="{FE9BC776-B694-4974-B44D-6BBD7D978F6E}" srcId="{E7AEC2A6-5DB9-44C7-B54F-963B5B9F0A3F}" destId="{D627F2D7-C039-4B7C-90A8-C3523E7DC91E}" srcOrd="0" destOrd="0" parTransId="{1CB9BE17-8B86-4611-8D55-E4BFCB2448BD}" sibTransId="{A5647B67-1C54-4F1C-BA48-8E92E8B7D9D4}"/>
    <dgm:cxn modelId="{A33EB17F-0CCB-9648-9E1E-BFBC11ACEE1C}" type="presOf" srcId="{574DEBC6-72B9-4A8B-B6B4-FECB5489B465}" destId="{5608D27E-4D64-4072-8474-48857408381C}" srcOrd="0" destOrd="0" presId="urn:microsoft.com/office/officeart/2005/8/layout/hierarchy4"/>
    <dgm:cxn modelId="{A4BE2DA1-676D-41AB-933E-2B36D78B9F34}" srcId="{E843546F-91AF-4A3A-999B-0F9FFD1AC532}" destId="{CC868391-2AEE-4513-B176-4DF89ACA93F4}" srcOrd="0" destOrd="0" parTransId="{4612B396-3DF5-4C9D-A8D1-FC7F75EA08EE}" sibTransId="{13D6B772-5DFA-4763-9C4F-17714FD42FDB}"/>
    <dgm:cxn modelId="{7A4668AD-786B-44E1-BDAC-F8378DC33E23}" srcId="{CC868391-2AEE-4513-B176-4DF89ACA93F4}" destId="{62F3F468-BA80-4D42-A63B-26765B629FB4}" srcOrd="1" destOrd="0" parTransId="{89B6BD79-3213-44B5-B2A2-33975A793C81}" sibTransId="{E3F39FB2-F3FD-4494-9430-F675BEEB207F}"/>
    <dgm:cxn modelId="{71D4A674-A730-E845-9476-33E637BE15E9}" type="presParOf" srcId="{CEDE510F-F42C-44A3-8D4E-E935E73A62A3}" destId="{91F3653D-4DE9-4562-951F-4A4BB13E6DFA}" srcOrd="0" destOrd="0" presId="urn:microsoft.com/office/officeart/2005/8/layout/hierarchy4"/>
    <dgm:cxn modelId="{6FB9911A-D484-7848-8CF9-1A289584053C}" type="presParOf" srcId="{91F3653D-4DE9-4562-951F-4A4BB13E6DFA}" destId="{9D4307E2-19BD-4FF9-B63E-77E452A2CB57}" srcOrd="0" destOrd="0" presId="urn:microsoft.com/office/officeart/2005/8/layout/hierarchy4"/>
    <dgm:cxn modelId="{8758D2E1-6C85-F541-9723-B77B2AE47E3A}" type="presParOf" srcId="{91F3653D-4DE9-4562-951F-4A4BB13E6DFA}" destId="{0507B0E1-17C5-4498-A415-97DE64E41635}" srcOrd="1" destOrd="0" presId="urn:microsoft.com/office/officeart/2005/8/layout/hierarchy4"/>
    <dgm:cxn modelId="{8AAAECFB-2A61-8C43-A29F-212401F63E22}" type="presParOf" srcId="{91F3653D-4DE9-4562-951F-4A4BB13E6DFA}" destId="{BE6AA8C4-69B8-4738-9A7B-23ADA3988439}" srcOrd="2" destOrd="0" presId="urn:microsoft.com/office/officeart/2005/8/layout/hierarchy4"/>
    <dgm:cxn modelId="{26ABB84C-55F1-2B46-A211-1552BEC8F29E}" type="presParOf" srcId="{BE6AA8C4-69B8-4738-9A7B-23ADA3988439}" destId="{34E3E2AB-62C9-46FC-B7C8-6128529AC440}" srcOrd="0" destOrd="0" presId="urn:microsoft.com/office/officeart/2005/8/layout/hierarchy4"/>
    <dgm:cxn modelId="{7D1554A4-D926-7F4E-8992-B561BD1EEB75}" type="presParOf" srcId="{34E3E2AB-62C9-46FC-B7C8-6128529AC440}" destId="{C3928BD9-2DD3-4817-86A2-032C08962C2B}" srcOrd="0" destOrd="0" presId="urn:microsoft.com/office/officeart/2005/8/layout/hierarchy4"/>
    <dgm:cxn modelId="{B94AF234-9969-2E43-98CA-08F5431A9C7D}" type="presParOf" srcId="{34E3E2AB-62C9-46FC-B7C8-6128529AC440}" destId="{B9B76C45-E370-4246-AAD1-1579176C7FFF}" srcOrd="1" destOrd="0" presId="urn:microsoft.com/office/officeart/2005/8/layout/hierarchy4"/>
    <dgm:cxn modelId="{27E71F5B-A2F4-C047-89AD-2E9CAE0ED775}" type="presParOf" srcId="{34E3E2AB-62C9-46FC-B7C8-6128529AC440}" destId="{21EB904D-7CD9-4D15-A3D3-CC209B4D47A6}" srcOrd="2" destOrd="0" presId="urn:microsoft.com/office/officeart/2005/8/layout/hierarchy4"/>
    <dgm:cxn modelId="{09D4286A-5094-BD4A-9FDE-8C98657D1D25}" type="presParOf" srcId="{21EB904D-7CD9-4D15-A3D3-CC209B4D47A6}" destId="{E00E4E73-0CCF-4EB6-B9DB-099596BE39C0}" srcOrd="0" destOrd="0" presId="urn:microsoft.com/office/officeart/2005/8/layout/hierarchy4"/>
    <dgm:cxn modelId="{7ED2275A-3D19-2C4A-A0F5-A5553368B176}" type="presParOf" srcId="{E00E4E73-0CCF-4EB6-B9DB-099596BE39C0}" destId="{FB11CE8D-1D3E-4C6A-821A-A2EDEC1AB358}" srcOrd="0" destOrd="0" presId="urn:microsoft.com/office/officeart/2005/8/layout/hierarchy4"/>
    <dgm:cxn modelId="{86C18EB5-84F8-6F4E-8F87-C614F08BEFBC}" type="presParOf" srcId="{E00E4E73-0CCF-4EB6-B9DB-099596BE39C0}" destId="{04142B0D-2F04-406B-BEE6-D2B98F69B518}" srcOrd="1" destOrd="0" presId="urn:microsoft.com/office/officeart/2005/8/layout/hierarchy4"/>
    <dgm:cxn modelId="{2E9F06A6-CB96-E442-9A6D-028D5DD8DBE8}" type="presParOf" srcId="{E00E4E73-0CCF-4EB6-B9DB-099596BE39C0}" destId="{E1C8B328-6C43-4312-9616-AA32DA56C59E}" srcOrd="2" destOrd="0" presId="urn:microsoft.com/office/officeart/2005/8/layout/hierarchy4"/>
    <dgm:cxn modelId="{16C3D842-F51B-A54E-9562-3D097BB35D5B}" type="presParOf" srcId="{E1C8B328-6C43-4312-9616-AA32DA56C59E}" destId="{686571CB-D9E1-4699-B146-D4926C41A2EE}" srcOrd="0" destOrd="0" presId="urn:microsoft.com/office/officeart/2005/8/layout/hierarchy4"/>
    <dgm:cxn modelId="{78C6AFA3-03D9-FC46-A49D-4B021DD0CE5E}" type="presParOf" srcId="{686571CB-D9E1-4699-B146-D4926C41A2EE}" destId="{5608D27E-4D64-4072-8474-48857408381C}" srcOrd="0" destOrd="0" presId="urn:microsoft.com/office/officeart/2005/8/layout/hierarchy4"/>
    <dgm:cxn modelId="{5DCAB0C1-7A81-0F49-8D8A-76EDA4964A04}" type="presParOf" srcId="{686571CB-D9E1-4699-B146-D4926C41A2EE}" destId="{9CDDA040-F209-4A70-B227-E9EC2E9FF37D}" srcOrd="1" destOrd="0" presId="urn:microsoft.com/office/officeart/2005/8/layout/hierarchy4"/>
    <dgm:cxn modelId="{FAA90D69-AFC7-AE49-9AC7-620678D564F9}" type="presParOf" srcId="{E1C8B328-6C43-4312-9616-AA32DA56C59E}" destId="{1D80F2C1-0B3D-4BFA-913A-298C90621E50}" srcOrd="1" destOrd="0" presId="urn:microsoft.com/office/officeart/2005/8/layout/hierarchy4"/>
    <dgm:cxn modelId="{AAFB3C45-8C6E-8144-B773-67EA6AF5F61F}" type="presParOf" srcId="{E1C8B328-6C43-4312-9616-AA32DA56C59E}" destId="{49A5FCF5-8B89-4D87-8AB8-ADC1A58B7A66}" srcOrd="2" destOrd="0" presId="urn:microsoft.com/office/officeart/2005/8/layout/hierarchy4"/>
    <dgm:cxn modelId="{95863AF1-D672-7D42-9395-820DCB887452}" type="presParOf" srcId="{49A5FCF5-8B89-4D87-8AB8-ADC1A58B7A66}" destId="{D5DA54DF-E434-4E39-B7B9-77DEB192C450}" srcOrd="0" destOrd="0" presId="urn:microsoft.com/office/officeart/2005/8/layout/hierarchy4"/>
    <dgm:cxn modelId="{1A99A3BC-9719-7940-AFC0-B694D971169C}" type="presParOf" srcId="{49A5FCF5-8B89-4D87-8AB8-ADC1A58B7A66}" destId="{B78F6227-FD90-4AFD-AFC5-53BBEEECE1FE}" srcOrd="1" destOrd="0" presId="urn:microsoft.com/office/officeart/2005/8/layout/hierarchy4"/>
    <dgm:cxn modelId="{227F9F39-BF43-CC42-A554-4DAB990884DE}" type="presParOf" srcId="{E1C8B328-6C43-4312-9616-AA32DA56C59E}" destId="{4871681B-7D8A-408E-A43C-41ECD9D5DDE5}" srcOrd="3" destOrd="0" presId="urn:microsoft.com/office/officeart/2005/8/layout/hierarchy4"/>
    <dgm:cxn modelId="{E64230A1-F4FD-5549-812B-04C3912CFFB0}" type="presParOf" srcId="{E1C8B328-6C43-4312-9616-AA32DA56C59E}" destId="{D5C78610-58B8-494D-9606-0E6CB9EAB95F}" srcOrd="4" destOrd="0" presId="urn:microsoft.com/office/officeart/2005/8/layout/hierarchy4"/>
    <dgm:cxn modelId="{02EE54C9-1F21-844B-8766-DF58F60A8D06}" type="presParOf" srcId="{D5C78610-58B8-494D-9606-0E6CB9EAB95F}" destId="{7751B267-0016-4D52-AC76-C8FD4C964BD9}" srcOrd="0" destOrd="0" presId="urn:microsoft.com/office/officeart/2005/8/layout/hierarchy4"/>
    <dgm:cxn modelId="{B9D8A103-2918-7546-8787-656C9611915C}" type="presParOf" srcId="{D5C78610-58B8-494D-9606-0E6CB9EAB95F}" destId="{2FFE58AB-E679-4383-AAAB-074A78FC9FE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4307E2-19BD-4FF9-B63E-77E452A2CB57}">
      <dsp:nvSpPr>
        <dsp:cNvPr id="0" name=""/>
        <dsp:cNvSpPr/>
      </dsp:nvSpPr>
      <dsp:spPr>
        <a:xfrm>
          <a:off x="844" y="0"/>
          <a:ext cx="2355483" cy="409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2">
                  <a:lumMod val="10000"/>
                </a:schemeClr>
              </a:solidFill>
            </a:rPr>
            <a:t>MPI</a:t>
          </a:r>
        </a:p>
      </dsp:txBody>
      <dsp:txXfrm>
        <a:off x="12836" y="11992"/>
        <a:ext cx="2331499" cy="385445"/>
      </dsp:txXfrm>
    </dsp:sp>
    <dsp:sp modelId="{C3928BD9-2DD3-4817-86A2-032C08962C2B}">
      <dsp:nvSpPr>
        <dsp:cNvPr id="0" name=""/>
        <dsp:cNvSpPr/>
      </dsp:nvSpPr>
      <dsp:spPr>
        <a:xfrm>
          <a:off x="422" y="441208"/>
          <a:ext cx="2355483" cy="409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2">
                  <a:lumMod val="10000"/>
                </a:schemeClr>
              </a:solidFill>
            </a:rPr>
            <a:t>CH4</a:t>
          </a:r>
        </a:p>
      </dsp:txBody>
      <dsp:txXfrm>
        <a:off x="12414" y="453200"/>
        <a:ext cx="2331499" cy="385445"/>
      </dsp:txXfrm>
    </dsp:sp>
    <dsp:sp modelId="{FB11CE8D-1D3E-4C6A-821A-A2EDEC1AB358}">
      <dsp:nvSpPr>
        <dsp:cNvPr id="0" name=""/>
        <dsp:cNvSpPr/>
      </dsp:nvSpPr>
      <dsp:spPr>
        <a:xfrm>
          <a:off x="422" y="881822"/>
          <a:ext cx="2355483" cy="409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>
              <a:solidFill>
                <a:schemeClr val="bg2">
                  <a:lumMod val="10000"/>
                </a:schemeClr>
              </a:solidFill>
            </a:rPr>
            <a:t>Netmod</a:t>
          </a:r>
          <a:endParaRPr lang="en-US" sz="1700" kern="1200" dirty="0">
            <a:solidFill>
              <a:schemeClr val="bg2">
                <a:lumMod val="10000"/>
              </a:schemeClr>
            </a:solidFill>
          </a:endParaRPr>
        </a:p>
      </dsp:txBody>
      <dsp:txXfrm>
        <a:off x="12414" y="893814"/>
        <a:ext cx="2331499" cy="385445"/>
      </dsp:txXfrm>
    </dsp:sp>
    <dsp:sp modelId="{5608D27E-4D64-4072-8474-48857408381C}">
      <dsp:nvSpPr>
        <dsp:cNvPr id="0" name=""/>
        <dsp:cNvSpPr/>
      </dsp:nvSpPr>
      <dsp:spPr>
        <a:xfrm>
          <a:off x="422" y="1322436"/>
          <a:ext cx="774320" cy="409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2">
                  <a:lumMod val="10000"/>
                </a:schemeClr>
              </a:solidFill>
            </a:rPr>
            <a:t>OFI</a:t>
          </a:r>
        </a:p>
      </dsp:txBody>
      <dsp:txXfrm>
        <a:off x="12414" y="1334428"/>
        <a:ext cx="750336" cy="385445"/>
      </dsp:txXfrm>
    </dsp:sp>
    <dsp:sp modelId="{D5DA54DF-E434-4E39-B7B9-77DEB192C450}">
      <dsp:nvSpPr>
        <dsp:cNvPr id="0" name=""/>
        <dsp:cNvSpPr/>
      </dsp:nvSpPr>
      <dsp:spPr>
        <a:xfrm>
          <a:off x="791003" y="1322436"/>
          <a:ext cx="774320" cy="409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2">
                  <a:lumMod val="10000"/>
                </a:schemeClr>
              </a:solidFill>
            </a:rPr>
            <a:t>UCX</a:t>
          </a:r>
        </a:p>
      </dsp:txBody>
      <dsp:txXfrm>
        <a:off x="802995" y="1334428"/>
        <a:ext cx="750336" cy="385445"/>
      </dsp:txXfrm>
    </dsp:sp>
    <dsp:sp modelId="{7751B267-0016-4D52-AC76-C8FD4C964BD9}">
      <dsp:nvSpPr>
        <dsp:cNvPr id="0" name=""/>
        <dsp:cNvSpPr/>
      </dsp:nvSpPr>
      <dsp:spPr>
        <a:xfrm>
          <a:off x="1581585" y="1322436"/>
          <a:ext cx="774320" cy="409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2">
                  <a:lumMod val="10000"/>
                </a:schemeClr>
              </a:solidFill>
            </a:rPr>
            <a:t>Portals 4</a:t>
          </a:r>
        </a:p>
      </dsp:txBody>
      <dsp:txXfrm>
        <a:off x="1593577" y="1334428"/>
        <a:ext cx="750336" cy="385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0.4698</cdr:x>
      <cdr:y>0.14573</cdr:y>
    </cdr:from>
    <cdr:to>
      <cdr:x>0.67711</cdr:x>
      <cdr:y>0.21868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F97677F5-8408-7F4C-8128-671AA8878676}"/>
            </a:ext>
          </a:extLst>
        </cdr:cNvPr>
        <cdr:cNvSpPr txBox="1"/>
      </cdr:nvSpPr>
      <cdr:spPr>
        <a:xfrm xmlns:a="http://schemas.openxmlformats.org/drawingml/2006/main">
          <a:off x="2136452" y="402400"/>
          <a:ext cx="942750" cy="20143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/>
            <a:t>102.9865258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0.67979</cdr:x>
      <cdr:y>0.14573</cdr:y>
    </cdr:from>
    <cdr:to>
      <cdr:x>0.91168</cdr:x>
      <cdr:y>0.21868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2D4CE06A-A814-1B44-899B-11EB86514A41}"/>
            </a:ext>
          </a:extLst>
        </cdr:cNvPr>
        <cdr:cNvSpPr txBox="1"/>
      </cdr:nvSpPr>
      <cdr:spPr>
        <a:xfrm xmlns:a="http://schemas.openxmlformats.org/drawingml/2006/main">
          <a:off x="3091380" y="402400"/>
          <a:ext cx="1054553" cy="20143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50" dirty="0"/>
            <a:t>421.8477002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50A02-F60A-DA49-AD50-7F77AC89ABB3}" type="datetimeFigureOut">
              <a:rPr lang="en-US" smtClean="0"/>
              <a:t>1/16/19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8F169-A0B2-7A44-B48F-982061339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90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48688-BBBB-D146-9A0F-F4DC2497BC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43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48688-BBBB-D146-9A0F-F4DC2497BC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1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48688-BBBB-D146-9A0F-F4DC2497BC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686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i="0" baseline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584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48688-BBBB-D146-9A0F-F4DC2497BC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909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48688-BBBB-D146-9A0F-F4DC2497BC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234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48688-BBBB-D146-9A0F-F4DC2497BC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023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5838" y="1671638"/>
            <a:ext cx="7696200" cy="106997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85838" y="3505200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079" name="Picture 7" descr="title header_Blue_64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10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7" descr="doe_blac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4963" y="6456363"/>
            <a:ext cx="9604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8" descr="title footer_Blue_646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794500"/>
            <a:ext cx="91440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8290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57800" y="6553200"/>
            <a:ext cx="3581400" cy="228600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b="1" kern="1200" smtClean="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MPICH BoF (11/14/2018)</a:t>
            </a:r>
          </a:p>
        </p:txBody>
      </p:sp>
    </p:spTree>
    <p:extLst>
      <p:ext uri="{BB962C8B-B14F-4D97-AF65-F5344CB8AC3E}">
        <p14:creationId xmlns:p14="http://schemas.microsoft.com/office/powerpoint/2010/main" val="365874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 u="none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57800" y="6553200"/>
            <a:ext cx="3581400" cy="228600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0099"/>
                </a:solidFill>
              </a:defRPr>
            </a:lvl1pPr>
          </a:lstStyle>
          <a:p>
            <a:r>
              <a:rPr lang="en-US"/>
              <a:t>MPICH BoF (11/14/2018)</a:t>
            </a:r>
          </a:p>
        </p:txBody>
      </p:sp>
    </p:spTree>
    <p:extLst>
      <p:ext uri="{BB962C8B-B14F-4D97-AF65-F5344CB8AC3E}">
        <p14:creationId xmlns:p14="http://schemas.microsoft.com/office/powerpoint/2010/main" val="415972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57800" y="6553200"/>
            <a:ext cx="3581400" cy="228600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0099"/>
                </a:solidFill>
              </a:defRPr>
            </a:lvl1pPr>
          </a:lstStyle>
          <a:p>
            <a:r>
              <a:rPr lang="en-US"/>
              <a:t>MPICH BoF (11/14/2018)</a:t>
            </a:r>
          </a:p>
        </p:txBody>
      </p:sp>
    </p:spTree>
    <p:extLst>
      <p:ext uri="{BB962C8B-B14F-4D97-AF65-F5344CB8AC3E}">
        <p14:creationId xmlns:p14="http://schemas.microsoft.com/office/powerpoint/2010/main" val="372945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57800" y="6553200"/>
            <a:ext cx="3581400" cy="228600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0099"/>
                </a:solidFill>
              </a:defRPr>
            </a:lvl1pPr>
          </a:lstStyle>
          <a:p>
            <a:r>
              <a:rPr lang="en-US"/>
              <a:t>MPICH BoF (11/14/2018)</a:t>
            </a:r>
          </a:p>
        </p:txBody>
      </p:sp>
    </p:spTree>
    <p:extLst>
      <p:ext uri="{BB962C8B-B14F-4D97-AF65-F5344CB8AC3E}">
        <p14:creationId xmlns:p14="http://schemas.microsoft.com/office/powerpoint/2010/main" val="1454628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6324599"/>
            <a:ext cx="9144002" cy="530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1"/>
            <a:ext cx="9144002" cy="155577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Footer Placeholder 4"/>
          <p:cNvSpPr/>
          <p:nvPr/>
        </p:nvSpPr>
        <p:spPr>
          <a:xfrm>
            <a:off x="990599" y="6553200"/>
            <a:ext cx="2971801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tIns="45719" rIns="45719" bIns="45719">
            <a:spAutoFit/>
          </a:bodyPr>
          <a:lstStyle>
            <a:lvl1pPr defTabSz="1300480">
              <a:defRPr sz="1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125"/>
              <a:t>Pavan Balaji, Argonne National Laboratory</a:t>
            </a:r>
          </a:p>
        </p:txBody>
      </p:sp>
      <p:sp>
        <p:nvSpPr>
          <p:cNvPr id="120" name="Title Text"/>
          <p:cNvSpPr>
            <a:spLocks noGrp="1"/>
          </p:cNvSpPr>
          <p:nvPr>
            <p:ph type="title"/>
          </p:nvPr>
        </p:nvSpPr>
        <p:spPr>
          <a:xfrm>
            <a:off x="457199" y="274637"/>
            <a:ext cx="8229603" cy="792164"/>
          </a:xfrm>
          <a:prstGeom prst="rect">
            <a:avLst/>
          </a:prstGeom>
        </p:spPr>
        <p:txBody>
          <a:bodyPr lIns="65022" tIns="65022" rIns="65022" bIns="65022" anchor="t"/>
          <a:lstStyle>
            <a:lvl1pPr algn="l" defTabSz="914367">
              <a:defRPr sz="2531" b="1">
                <a:solidFill>
                  <a:srgbClr val="1F497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Body Level One…"/>
          <p:cNvSpPr>
            <a:spLocks noGrp="1"/>
          </p:cNvSpPr>
          <p:nvPr>
            <p:ph type="body" sz="half" idx="1"/>
          </p:nvPr>
        </p:nvSpPr>
        <p:spPr>
          <a:xfrm>
            <a:off x="457199" y="1143000"/>
            <a:ext cx="4038602" cy="5105401"/>
          </a:xfrm>
          <a:prstGeom prst="rect">
            <a:avLst/>
          </a:prstGeom>
        </p:spPr>
        <p:txBody>
          <a:bodyPr lIns="65022" tIns="65022" rIns="65022" bIns="65022" anchor="t"/>
          <a:lstStyle>
            <a:lvl1pPr marL="341548" indent="-341548" defTabSz="914367">
              <a:lnSpc>
                <a:spcPct val="120000"/>
              </a:lnSpc>
              <a:spcBef>
                <a:spcPts val="562"/>
              </a:spcBef>
              <a:buClr>
                <a:srgbClr val="1F497D"/>
              </a:buClr>
              <a:buSzPct val="100000"/>
              <a:buChar char="▪"/>
              <a:defRPr sz="2391">
                <a:solidFill>
                  <a:srgbClr val="15151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63006" indent="-341548" defTabSz="914367">
              <a:lnSpc>
                <a:spcPct val="120000"/>
              </a:lnSpc>
              <a:spcBef>
                <a:spcPts val="562"/>
              </a:spcBef>
              <a:buClr>
                <a:srgbClr val="1F497D"/>
              </a:buClr>
              <a:buSzPct val="100000"/>
              <a:buChar char="–"/>
              <a:defRPr sz="2391">
                <a:solidFill>
                  <a:srgbClr val="15151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46513" indent="-303599" defTabSz="914367">
              <a:lnSpc>
                <a:spcPct val="120000"/>
              </a:lnSpc>
              <a:spcBef>
                <a:spcPts val="562"/>
              </a:spcBef>
              <a:buClr>
                <a:srgbClr val="1F497D"/>
              </a:buClr>
              <a:buSzPct val="100000"/>
              <a:defRPr sz="2391">
                <a:solidFill>
                  <a:srgbClr val="15151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67971" indent="-303599" defTabSz="914367">
              <a:lnSpc>
                <a:spcPct val="120000"/>
              </a:lnSpc>
              <a:spcBef>
                <a:spcPts val="562"/>
              </a:spcBef>
              <a:buClr>
                <a:srgbClr val="1F497D"/>
              </a:buClr>
              <a:buSzPct val="100000"/>
              <a:buChar char="–"/>
              <a:defRPr sz="2391">
                <a:solidFill>
                  <a:srgbClr val="15151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9428" indent="-303599" defTabSz="914367">
              <a:lnSpc>
                <a:spcPct val="120000"/>
              </a:lnSpc>
              <a:spcBef>
                <a:spcPts val="562"/>
              </a:spcBef>
              <a:buClr>
                <a:srgbClr val="1F497D"/>
              </a:buClr>
              <a:buSzPct val="100000"/>
              <a:buChar char="»"/>
              <a:defRPr sz="2391">
                <a:solidFill>
                  <a:srgbClr val="151515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>
            <a:spLocks noGrp="1"/>
          </p:cNvSpPr>
          <p:nvPr>
            <p:ph type="sldNum" sz="quarter" idx="2"/>
          </p:nvPr>
        </p:nvSpPr>
        <p:spPr>
          <a:xfrm>
            <a:off x="6302981" y="6225799"/>
            <a:ext cx="250220" cy="261103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r" defTabSz="914367">
              <a:defRPr sz="1125">
                <a:solidFill>
                  <a:srgbClr val="61616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8882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5" descr="slide footer_blue_646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6324600"/>
            <a:ext cx="9144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31" name="Picture 7" descr="slide header_646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0"/>
            <a:ext cx="9144000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57800" y="6553200"/>
            <a:ext cx="3581400" cy="228600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0099"/>
                </a:solidFill>
              </a:defRPr>
            </a:lvl1pPr>
          </a:lstStyle>
          <a:p>
            <a:r>
              <a:rPr lang="en-US"/>
              <a:t>MPICH BoF (11/14/2018)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553200"/>
            <a:ext cx="2971800" cy="228600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Pavan Balaji, Argonne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315143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Font typeface="Wingdings" pitchFamily="2" charset="2"/>
        <a:buChar char="§"/>
        <a:defRPr sz="24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Char char="–"/>
        <a:defRPr sz="2000">
          <a:solidFill>
            <a:schemeClr val="bg2">
              <a:lumMod val="10000"/>
            </a:schemeClr>
          </a:solidFill>
          <a:latin typeface="+mn-lt"/>
        </a:defRPr>
      </a:lvl2pPr>
      <a:lvl3pPr marL="11430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Char char="•"/>
        <a:defRPr sz="1800">
          <a:solidFill>
            <a:schemeClr val="bg2">
              <a:lumMod val="10000"/>
            </a:schemeClr>
          </a:solidFill>
          <a:latin typeface="+mn-lt"/>
        </a:defRPr>
      </a:lvl3pPr>
      <a:lvl4pPr marL="1600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Char char="–"/>
        <a:defRPr sz="1800">
          <a:solidFill>
            <a:schemeClr val="bg2">
              <a:lumMod val="10000"/>
            </a:schemeClr>
          </a:solidFill>
          <a:latin typeface="+mn-lt"/>
        </a:defRPr>
      </a:lvl4pPr>
      <a:lvl5pPr marL="20574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800">
          <a:solidFill>
            <a:schemeClr val="bg2">
              <a:lumMod val="1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kmadhu@anl.gov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14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524000"/>
            <a:ext cx="8229600" cy="1069975"/>
          </a:xfrm>
        </p:spPr>
        <p:txBody>
          <a:bodyPr/>
          <a:lstStyle/>
          <a:p>
            <a:pPr algn="ctr"/>
            <a:r>
              <a:rPr lang="en-US" dirty="0"/>
              <a:t>Recent Progress in MPICH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505200"/>
            <a:ext cx="4038600" cy="22098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Ken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Raffenetti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Principal Software Development Specialist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Argonne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2722729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/>
          <p:cNvGrpSpPr/>
          <p:nvPr/>
        </p:nvGrpSpPr>
        <p:grpSpPr>
          <a:xfrm>
            <a:off x="4945114" y="1143000"/>
            <a:ext cx="4029773" cy="2482334"/>
            <a:chOff x="5033631" y="879776"/>
            <a:chExt cx="4029773" cy="2764665"/>
          </a:xfrm>
        </p:grpSpPr>
        <p:grpSp>
          <p:nvGrpSpPr>
            <p:cNvPr id="123" name="Group 122"/>
            <p:cNvGrpSpPr/>
            <p:nvPr/>
          </p:nvGrpSpPr>
          <p:grpSpPr>
            <a:xfrm>
              <a:off x="5033631" y="879776"/>
              <a:ext cx="4029773" cy="2764665"/>
              <a:chOff x="5033631" y="892183"/>
              <a:chExt cx="4029773" cy="2764665"/>
            </a:xfrm>
          </p:grpSpPr>
          <p:sp>
            <p:nvSpPr>
              <p:cNvPr id="125" name="Rectangle 124"/>
              <p:cNvSpPr/>
              <p:nvPr/>
            </p:nvSpPr>
            <p:spPr bwMode="auto">
              <a:xfrm>
                <a:off x="5033632" y="892183"/>
                <a:ext cx="4029772" cy="461836"/>
              </a:xfrm>
              <a:prstGeom prst="rect">
                <a:avLst/>
              </a:prstGeom>
              <a:solidFill>
                <a:srgbClr val="D8AC28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16161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Applications</a:t>
                </a:r>
              </a:p>
            </p:txBody>
          </p:sp>
          <p:sp>
            <p:nvSpPr>
              <p:cNvPr id="126" name="Rectangle 125"/>
              <p:cNvSpPr/>
              <p:nvPr/>
            </p:nvSpPr>
            <p:spPr bwMode="auto">
              <a:xfrm>
                <a:off x="5033631" y="1583978"/>
                <a:ext cx="1866434" cy="577295"/>
              </a:xfrm>
              <a:prstGeom prst="rect">
                <a:avLst/>
              </a:prstGeom>
              <a:solidFill>
                <a:srgbClr val="D8AC28"/>
              </a:solidFill>
              <a:ln w="25400" cap="flat" cmpd="sng" algn="ctr">
                <a:solidFill>
                  <a:srgbClr val="D8AC28">
                    <a:shade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16161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X</a:t>
                </a: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7074048" y="1583977"/>
                <a:ext cx="1970826" cy="577295"/>
              </a:xfrm>
              <a:prstGeom prst="rect">
                <a:avLst/>
              </a:prstGeom>
              <a:solidFill>
                <a:srgbClr val="D8AC28"/>
              </a:solidFill>
              <a:ln w="25400" cap="flat" cmpd="sng" algn="ctr">
                <a:solidFill>
                  <a:srgbClr val="D8AC28">
                    <a:shade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16161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MPI</a:t>
                </a:r>
              </a:p>
            </p:txBody>
          </p:sp>
          <p:sp>
            <p:nvSpPr>
              <p:cNvPr id="128" name="Rectangle 127"/>
              <p:cNvSpPr/>
              <p:nvPr/>
            </p:nvSpPr>
            <p:spPr bwMode="auto">
              <a:xfrm>
                <a:off x="5033632" y="3111042"/>
                <a:ext cx="4011242" cy="545806"/>
              </a:xfrm>
              <a:prstGeom prst="rect">
                <a:avLst/>
              </a:prstGeom>
              <a:solidFill>
                <a:srgbClr val="7AB800"/>
              </a:solidFill>
              <a:ln w="25400" cap="flat" cmpd="sng" algn="ctr">
                <a:solidFill>
                  <a:srgbClr val="7AB800">
                    <a:shade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POSIX Threads (</a:t>
                </a:r>
                <a:r>
                  <a:rPr kumimoji="0" lang="en-US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glibc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)</a:t>
                </a:r>
              </a:p>
            </p:txBody>
          </p:sp>
        </p:grpSp>
        <p:sp>
          <p:nvSpPr>
            <p:cNvPr id="124" name="Rectangle 123"/>
            <p:cNvSpPr/>
            <p:nvPr/>
          </p:nvSpPr>
          <p:spPr bwMode="auto">
            <a:xfrm>
              <a:off x="5033632" y="2320344"/>
              <a:ext cx="4011242" cy="545806"/>
            </a:xfrm>
            <a:prstGeom prst="rect">
              <a:avLst/>
            </a:prstGeom>
            <a:solidFill>
              <a:schemeClr val="tx2"/>
            </a:solidFill>
            <a:ln w="25400" cap="flat" cmpd="sng" algn="ctr">
              <a:solidFill>
                <a:srgbClr val="7AB800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User-Level Thread Library (</a:t>
              </a: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Argobots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)</a:t>
              </a:r>
            </a:p>
          </p:txBody>
        </p:sp>
      </p:grpSp>
      <p:sp>
        <p:nvSpPr>
          <p:cNvPr id="129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dirty="0"/>
              <a:t>Interoperability with X Through User-Level Threads</a:t>
            </a:r>
          </a:p>
        </p:txBody>
      </p:sp>
      <p:sp>
        <p:nvSpPr>
          <p:cNvPr id="130" name="Content Placeholder 4"/>
          <p:cNvSpPr>
            <a:spLocks noGrp="1"/>
          </p:cNvSpPr>
          <p:nvPr>
            <p:ph idx="1"/>
          </p:nvPr>
        </p:nvSpPr>
        <p:spPr>
          <a:xfrm>
            <a:off x="183819" y="890394"/>
            <a:ext cx="4761295" cy="563639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480"/>
              </a:spcBef>
            </a:pPr>
            <a:r>
              <a:rPr lang="en-US" dirty="0"/>
              <a:t>MPI interoperates with shared-memory programming systems (X) either </a:t>
            </a:r>
          </a:p>
          <a:p>
            <a:pPr lvl="1">
              <a:spcBef>
                <a:spcPts val="480"/>
              </a:spcBef>
            </a:pPr>
            <a:r>
              <a:rPr lang="en-US" dirty="0"/>
              <a:t>Directly, if X is a threading runtime</a:t>
            </a:r>
          </a:p>
          <a:p>
            <a:pPr lvl="1">
              <a:spcBef>
                <a:spcPts val="480"/>
              </a:spcBef>
            </a:pPr>
            <a:r>
              <a:rPr lang="en-US" dirty="0"/>
              <a:t>Indirectly, through it’s threading runtime</a:t>
            </a:r>
          </a:p>
          <a:p>
            <a:pPr>
              <a:lnSpc>
                <a:spcPct val="120000"/>
              </a:lnSpc>
              <a:spcBef>
                <a:spcPts val="480"/>
              </a:spcBef>
            </a:pPr>
            <a:r>
              <a:rPr lang="en-US" dirty="0"/>
              <a:t>MPICH can interoperate with/through the OS-level threading layer (e.g.,</a:t>
            </a:r>
            <a:r>
              <a:rPr lang="en-US" b="1" dirty="0"/>
              <a:t> </a:t>
            </a:r>
            <a:r>
              <a:rPr lang="en-US" sz="2500" dirty="0" err="1"/>
              <a:t>Pthreads</a:t>
            </a:r>
            <a:r>
              <a:rPr lang="en-US" sz="2500" dirty="0"/>
              <a:t> package) </a:t>
            </a:r>
            <a:r>
              <a:rPr lang="en-US" sz="2500" b="1" dirty="0"/>
              <a:t>(heavy)</a:t>
            </a:r>
          </a:p>
          <a:p>
            <a:pPr>
              <a:lnSpc>
                <a:spcPct val="120000"/>
              </a:lnSpc>
              <a:spcBef>
                <a:spcPts val="480"/>
              </a:spcBef>
            </a:pPr>
            <a:r>
              <a:rPr lang="en-US" dirty="0"/>
              <a:t>MPICH can also interoperate with X through the </a:t>
            </a:r>
            <a:r>
              <a:rPr lang="en-US" b="1" dirty="0" err="1"/>
              <a:t>Argobots</a:t>
            </a:r>
            <a:r>
              <a:rPr lang="en-US" dirty="0"/>
              <a:t> package </a:t>
            </a:r>
            <a:r>
              <a:rPr lang="en-US" b="1" dirty="0"/>
              <a:t>(light</a:t>
            </a:r>
            <a:r>
              <a:rPr lang="en-US" sz="2500" b="1" dirty="0"/>
              <a:t>)</a:t>
            </a:r>
          </a:p>
          <a:p>
            <a:pPr marL="400050">
              <a:lnSpc>
                <a:spcPct val="120000"/>
              </a:lnSpc>
              <a:spcBef>
                <a:spcPts val="480"/>
              </a:spcBef>
            </a:pPr>
            <a:r>
              <a:rPr lang="en-US" dirty="0"/>
              <a:t>Interoperation with lightweight threads allows</a:t>
            </a:r>
          </a:p>
          <a:p>
            <a:pPr marL="800100" lvl="1">
              <a:lnSpc>
                <a:spcPct val="120000"/>
              </a:lnSpc>
              <a:spcBef>
                <a:spcPts val="480"/>
              </a:spcBef>
            </a:pPr>
            <a:r>
              <a:rPr lang="en-US" dirty="0"/>
              <a:t>Better communication/computation overlapping</a:t>
            </a:r>
          </a:p>
          <a:p>
            <a:pPr marL="800100" lvl="1">
              <a:lnSpc>
                <a:spcPct val="120000"/>
              </a:lnSpc>
              <a:spcBef>
                <a:spcPts val="480"/>
              </a:spcBef>
            </a:pPr>
            <a:r>
              <a:rPr lang="en-US" dirty="0"/>
              <a:t>Reduced thread synchronization costs</a:t>
            </a:r>
          </a:p>
          <a:p>
            <a:pPr marL="800100" lvl="1">
              <a:lnSpc>
                <a:spcPct val="120000"/>
              </a:lnSpc>
              <a:spcBef>
                <a:spcPts val="480"/>
              </a:spcBef>
            </a:pPr>
            <a:r>
              <a:rPr lang="en-US" dirty="0"/>
              <a:t>Latency hiding of blocking operations</a:t>
            </a:r>
          </a:p>
        </p:txBody>
      </p:sp>
      <p:sp>
        <p:nvSpPr>
          <p:cNvPr id="131" name="テキスト ボックス 69"/>
          <p:cNvSpPr txBox="1"/>
          <p:nvPr/>
        </p:nvSpPr>
        <p:spPr>
          <a:xfrm>
            <a:off x="4945115" y="6150022"/>
            <a:ext cx="419888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rPr>
              <a:t>Point-to-point latency with 36 </a:t>
            </a:r>
            <a:r>
              <a:rPr kumimoji="1" lang="en-US" altLang="ja-JP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rPr>
              <a:t>Haswell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rPr>
              <a:t> Cores and </a:t>
            </a:r>
            <a:r>
              <a:rPr kumimoji="1" lang="en-US" altLang="ja-JP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rPr>
              <a:t>Mellanox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rPr>
              <a:t> FDR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rPr>
              <a:t>Proven better latency hiding than </a:t>
            </a:r>
            <a:r>
              <a:rPr kumimoji="1" lang="en-US" altLang="ja-JP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rPr>
              <a:t>Pthreads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rPr>
              <a:t>-level interaction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+mn-cs"/>
            </a:endParaRP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939" y="3611786"/>
            <a:ext cx="3993217" cy="2405749"/>
          </a:xfrm>
          <a:prstGeom prst="rect">
            <a:avLst/>
          </a:prstGeom>
        </p:spPr>
      </p:pic>
      <p:sp>
        <p:nvSpPr>
          <p:cNvPr id="139" name="Oval Callout 138"/>
          <p:cNvSpPr/>
          <p:nvPr/>
        </p:nvSpPr>
        <p:spPr>
          <a:xfrm>
            <a:off x="7722833" y="2926523"/>
            <a:ext cx="397421" cy="272585"/>
          </a:xfrm>
          <a:prstGeom prst="wedgeEllipseCallout">
            <a:avLst>
              <a:gd name="adj1" fmla="val -51778"/>
              <a:gd name="adj2" fmla="val 55682"/>
            </a:avLst>
          </a:prstGeom>
          <a:solidFill>
            <a:srgbClr val="5C0426"/>
          </a:solidFill>
          <a:ln w="25400" cap="flat" cmpd="sng" algn="ctr">
            <a:solidFill>
              <a:srgbClr val="5C04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40" name="Curved Up Arrow 139"/>
          <p:cNvSpPr/>
          <p:nvPr/>
        </p:nvSpPr>
        <p:spPr>
          <a:xfrm flipH="1">
            <a:off x="5621697" y="2305489"/>
            <a:ext cx="2395769" cy="966069"/>
          </a:xfrm>
          <a:prstGeom prst="curvedUpArrow">
            <a:avLst>
              <a:gd name="adj1" fmla="val 14586"/>
              <a:gd name="adj2" fmla="val 28673"/>
              <a:gd name="adj3" fmla="val 16687"/>
            </a:avLst>
          </a:prstGeom>
          <a:solidFill>
            <a:srgbClr val="5C0426">
              <a:alpha val="52000"/>
            </a:srgbClr>
          </a:solidFill>
          <a:ln w="25400" cap="flat" cmpd="sng" algn="ctr">
            <a:solidFill>
              <a:srgbClr val="5C04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Oval Callout 140"/>
          <p:cNvSpPr/>
          <p:nvPr/>
        </p:nvSpPr>
        <p:spPr>
          <a:xfrm>
            <a:off x="7326097" y="2305489"/>
            <a:ext cx="397421" cy="272585"/>
          </a:xfrm>
          <a:prstGeom prst="wedgeEllipseCallout">
            <a:avLst>
              <a:gd name="adj1" fmla="val -51778"/>
              <a:gd name="adj2" fmla="val 55682"/>
            </a:avLst>
          </a:prstGeom>
          <a:solidFill>
            <a:srgbClr val="BF5C28"/>
          </a:solidFill>
          <a:ln w="25400" cap="flat" cmpd="sng" algn="ctr">
            <a:solidFill>
              <a:srgbClr val="BF5C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42" name="Curved Up Arrow 141"/>
          <p:cNvSpPr/>
          <p:nvPr/>
        </p:nvSpPr>
        <p:spPr>
          <a:xfrm flipH="1">
            <a:off x="6263313" y="2305489"/>
            <a:ext cx="1062784" cy="334935"/>
          </a:xfrm>
          <a:prstGeom prst="curvedUpArrow">
            <a:avLst/>
          </a:prstGeom>
          <a:solidFill>
            <a:srgbClr val="BF5C28">
              <a:alpha val="63000"/>
            </a:srgbClr>
          </a:solidFill>
          <a:ln w="25400" cap="flat" cmpd="sng" algn="ctr">
            <a:solidFill>
              <a:srgbClr val="BF5C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Oval Callout 142"/>
          <p:cNvSpPr/>
          <p:nvPr/>
        </p:nvSpPr>
        <p:spPr>
          <a:xfrm>
            <a:off x="3658503" y="3293406"/>
            <a:ext cx="397421" cy="272585"/>
          </a:xfrm>
          <a:prstGeom prst="wedgeEllipseCallout">
            <a:avLst>
              <a:gd name="adj1" fmla="val -51778"/>
              <a:gd name="adj2" fmla="val 55682"/>
            </a:avLst>
          </a:prstGeom>
          <a:solidFill>
            <a:srgbClr val="5C0426"/>
          </a:solidFill>
          <a:ln w="25400" cap="flat" cmpd="sng" algn="ctr">
            <a:solidFill>
              <a:srgbClr val="5C042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44" name="Oval Callout 143"/>
          <p:cNvSpPr/>
          <p:nvPr/>
        </p:nvSpPr>
        <p:spPr>
          <a:xfrm>
            <a:off x="4746403" y="4014557"/>
            <a:ext cx="397421" cy="272585"/>
          </a:xfrm>
          <a:prstGeom prst="wedgeEllipseCallout">
            <a:avLst>
              <a:gd name="adj1" fmla="val -51778"/>
              <a:gd name="adj2" fmla="val 55682"/>
            </a:avLst>
          </a:prstGeom>
          <a:solidFill>
            <a:srgbClr val="BF5C28"/>
          </a:solidFill>
          <a:ln w="25400" cap="flat" cmpd="sng" algn="ctr">
            <a:solidFill>
              <a:srgbClr val="BF5C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03169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Scalable Network Address Management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8153" y="878450"/>
            <a:ext cx="5184777" cy="5446149"/>
          </a:xfrm>
        </p:spPr>
        <p:txBody>
          <a:bodyPr>
            <a:noAutofit/>
          </a:bodyPr>
          <a:lstStyle/>
          <a:p>
            <a:pPr>
              <a:spcBef>
                <a:spcPts val="480"/>
              </a:spcBef>
            </a:pPr>
            <a:r>
              <a:rPr lang="en-US" altLang="zh-CN" sz="1800" dirty="0"/>
              <a:t>AV</a:t>
            </a:r>
            <a:r>
              <a:rPr lang="zh-CN" altLang="en-US" sz="1800" dirty="0"/>
              <a:t> </a:t>
            </a:r>
            <a:r>
              <a:rPr lang="en-US" altLang="zh-CN" sz="1800" dirty="0"/>
              <a:t>Table:</a:t>
            </a:r>
            <a:r>
              <a:rPr lang="zh-CN" altLang="en-US" sz="1800" dirty="0"/>
              <a:t> </a:t>
            </a:r>
            <a:r>
              <a:rPr lang="en-US" sz="1800" dirty="0"/>
              <a:t>Compressing VC (480Bytes -&gt; 12Bytes)</a:t>
            </a:r>
          </a:p>
          <a:p>
            <a:pPr lvl="1">
              <a:spcBef>
                <a:spcPts val="480"/>
              </a:spcBef>
            </a:pPr>
            <a:r>
              <a:rPr lang="en-US" sz="1600" dirty="0"/>
              <a:t>Compressing </a:t>
            </a:r>
            <a:r>
              <a:rPr lang="en-US" sz="1600" dirty="0" err="1"/>
              <a:t>Multitransport</a:t>
            </a:r>
            <a:r>
              <a:rPr lang="en-US" sz="1600" dirty="0"/>
              <a:t> Functionality</a:t>
            </a:r>
          </a:p>
          <a:p>
            <a:pPr lvl="2">
              <a:spcBef>
                <a:spcPts val="480"/>
              </a:spcBef>
            </a:pPr>
            <a:r>
              <a:rPr lang="en-US" sz="1400" dirty="0"/>
              <a:t>Function pointers are moved to a separate array</a:t>
            </a:r>
          </a:p>
          <a:p>
            <a:pPr lvl="1">
              <a:spcBef>
                <a:spcPts val="480"/>
              </a:spcBef>
            </a:pPr>
            <a:r>
              <a:rPr lang="en-US" sz="1600" dirty="0"/>
              <a:t>Depr</a:t>
            </a:r>
            <a:r>
              <a:rPr lang="en-US" altLang="zh-CN" sz="1600" dirty="0"/>
              <a:t>ior</a:t>
            </a:r>
            <a:r>
              <a:rPr lang="en-US" sz="1600" dirty="0"/>
              <a:t>itizing Dynamic Processes</a:t>
            </a:r>
          </a:p>
          <a:p>
            <a:pPr lvl="2">
              <a:spcBef>
                <a:spcPts val="480"/>
              </a:spcBef>
            </a:pPr>
            <a:r>
              <a:rPr lang="en-US" sz="1400" dirty="0"/>
              <a:t>Process group information moved to COMM</a:t>
            </a:r>
          </a:p>
          <a:p>
            <a:pPr>
              <a:spcBef>
                <a:spcPts val="480"/>
              </a:spcBef>
            </a:pPr>
            <a:r>
              <a:rPr lang="en-US" sz="1800" dirty="0"/>
              <a:t>Rank Mapping Models</a:t>
            </a:r>
          </a:p>
          <a:p>
            <a:pPr lvl="1">
              <a:spcBef>
                <a:spcPts val="480"/>
              </a:spcBef>
            </a:pPr>
            <a:r>
              <a:rPr lang="en-US" sz="1600" b="1" dirty="0"/>
              <a:t>Regular</a:t>
            </a:r>
            <a:r>
              <a:rPr lang="en-US" sz="1600" dirty="0"/>
              <a:t>: DIRECT, OFFSET, STRIDE, STRIDE_BLOCK</a:t>
            </a:r>
          </a:p>
          <a:p>
            <a:pPr lvl="1">
              <a:spcBef>
                <a:spcPts val="480"/>
              </a:spcBef>
            </a:pPr>
            <a:r>
              <a:rPr lang="en-US" sz="1600" b="1" dirty="0"/>
              <a:t>Irregular</a:t>
            </a:r>
            <a:r>
              <a:rPr lang="en-US" sz="1600" dirty="0"/>
              <a:t>: LUT, MLUT</a:t>
            </a:r>
          </a:p>
          <a:p>
            <a:pPr lvl="1">
              <a:spcBef>
                <a:spcPts val="480"/>
              </a:spcBef>
            </a:pPr>
            <a:r>
              <a:rPr lang="en-US" sz="1600" b="1" dirty="0"/>
              <a:t>Mixed</a:t>
            </a:r>
            <a:r>
              <a:rPr lang="en-US" sz="1600" dirty="0"/>
              <a:t>: LUT_STRIDE, LUT_STRIDE_BLOCK, etc.</a:t>
            </a:r>
          </a:p>
          <a:p>
            <a:pPr lvl="0">
              <a:spcBef>
                <a:spcPts val="480"/>
              </a:spcBef>
            </a:pPr>
            <a:r>
              <a:rPr lang="en-US" sz="1800" dirty="0"/>
              <a:t>Shared AV Tables</a:t>
            </a:r>
          </a:p>
          <a:p>
            <a:pPr lvl="1">
              <a:spcBef>
                <a:spcPts val="480"/>
              </a:spcBef>
            </a:pPr>
            <a:r>
              <a:rPr lang="en-US" sz="1600" dirty="0"/>
              <a:t>AV Tables in shared memory for processes on the same node</a:t>
            </a:r>
          </a:p>
          <a:p>
            <a:pPr lvl="1">
              <a:spcBef>
                <a:spcPts val="480"/>
              </a:spcBef>
            </a:pPr>
            <a:r>
              <a:rPr lang="en-US" sz="1600" dirty="0"/>
              <a:t>Shared AV Table 0 (MPI_COMM_WORLD): created at </a:t>
            </a:r>
            <a:r>
              <a:rPr lang="en-US" sz="1600" dirty="0" err="1"/>
              <a:t>init</a:t>
            </a:r>
            <a:r>
              <a:rPr lang="en-US" sz="1600" dirty="0"/>
              <a:t> time, read-only, lock-free</a:t>
            </a:r>
          </a:p>
          <a:p>
            <a:pPr lvl="1">
              <a:spcBef>
                <a:spcPts val="480"/>
              </a:spcBef>
            </a:pPr>
            <a:r>
              <a:rPr lang="en-US" altLang="zh-CN" sz="1600" dirty="0"/>
              <a:t>Per-proc</a:t>
            </a:r>
            <a:r>
              <a:rPr lang="zh-CN" altLang="en-US" sz="1600" dirty="0"/>
              <a:t> </a:t>
            </a:r>
            <a:r>
              <a:rPr lang="en-US" sz="1600" dirty="0"/>
              <a:t>AV Tables (dynamic processes)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avoid</a:t>
            </a:r>
            <a:r>
              <a:rPr lang="zh-CN" altLang="en-US" sz="1600" dirty="0"/>
              <a:t> </a:t>
            </a:r>
            <a:r>
              <a:rPr lang="en-US" altLang="zh-CN" sz="1600" dirty="0"/>
              <a:t>locking</a:t>
            </a:r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8371527" y="1671111"/>
            <a:ext cx="698071" cy="98090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1616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MLUT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1616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181600" y="1676400"/>
            <a:ext cx="511456" cy="98090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1616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1616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207408" y="2891738"/>
            <a:ext cx="1027448" cy="216229"/>
            <a:chOff x="1828800" y="1664413"/>
            <a:chExt cx="2219220" cy="369870"/>
          </a:xfrm>
        </p:grpSpPr>
        <p:sp>
          <p:nvSpPr>
            <p:cNvPr id="47" name="Rectangle 46"/>
            <p:cNvSpPr/>
            <p:nvPr/>
          </p:nvSpPr>
          <p:spPr>
            <a:xfrm>
              <a:off x="1828800" y="1664413"/>
              <a:ext cx="369870" cy="3698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198670" y="1664413"/>
              <a:ext cx="369870" cy="3698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68540" y="1664413"/>
              <a:ext cx="369870" cy="3698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938410" y="1664413"/>
              <a:ext cx="369870" cy="3698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308280" y="1664413"/>
              <a:ext cx="369870" cy="3698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678150" y="1664413"/>
              <a:ext cx="369870" cy="3698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089466" y="2889024"/>
            <a:ext cx="5242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1616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 tables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7116735" y="2609006"/>
            <a:ext cx="119194" cy="2627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880493" y="2609006"/>
            <a:ext cx="254332" cy="2627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254439" y="1993198"/>
            <a:ext cx="281221" cy="20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R=0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7488384" y="1677130"/>
            <a:ext cx="495845" cy="980901"/>
            <a:chOff x="7300166" y="1149019"/>
            <a:chExt cx="684063" cy="1071691"/>
          </a:xfrm>
        </p:grpSpPr>
        <p:sp>
          <p:nvSpPr>
            <p:cNvPr id="14" name="Rounded Rectangle 13"/>
            <p:cNvSpPr/>
            <p:nvPr/>
          </p:nvSpPr>
          <p:spPr>
            <a:xfrm>
              <a:off x="7300166" y="1149019"/>
              <a:ext cx="684063" cy="107169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616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LUT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616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COMM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422483" y="1919248"/>
              <a:ext cx="509815" cy="228120"/>
              <a:chOff x="1828800" y="1664413"/>
              <a:chExt cx="739740" cy="369870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1828800" y="1664413"/>
                <a:ext cx="369870" cy="36987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198670" y="1664413"/>
                <a:ext cx="369870" cy="36987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</a:t>
                </a: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7456007" y="1536721"/>
              <a:ext cx="387970" cy="2261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R=0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7549937" y="1762835"/>
              <a:ext cx="100055" cy="156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/>
          <p:cNvCxnSpPr/>
          <p:nvPr/>
        </p:nvCxnSpPr>
        <p:spPr>
          <a:xfrm>
            <a:off x="5505071" y="2257049"/>
            <a:ext cx="430449" cy="6146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8357903" y="2886876"/>
            <a:ext cx="342483" cy="216229"/>
            <a:chOff x="1828800" y="1664413"/>
            <a:chExt cx="739740" cy="369870"/>
          </a:xfrm>
        </p:grpSpPr>
        <p:sp>
          <p:nvSpPr>
            <p:cNvPr id="43" name="Rectangle 42"/>
            <p:cNvSpPr/>
            <p:nvPr/>
          </p:nvSpPr>
          <p:spPr>
            <a:xfrm>
              <a:off x="1828800" y="1664413"/>
              <a:ext cx="369870" cy="3698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198670" y="1664413"/>
              <a:ext cx="369870" cy="3698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26" name="Oval 25"/>
          <p:cNvSpPr/>
          <p:nvPr/>
        </p:nvSpPr>
        <p:spPr>
          <a:xfrm>
            <a:off x="8553186" y="1994290"/>
            <a:ext cx="281221" cy="218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R=1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7116736" y="2609006"/>
            <a:ext cx="347947" cy="2627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582266" y="2608594"/>
            <a:ext cx="55289" cy="2582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679710" y="2225210"/>
            <a:ext cx="103498" cy="131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961331" y="1676400"/>
            <a:ext cx="514050" cy="98090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1616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OFFSET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1616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6009031" y="2389258"/>
            <a:ext cx="370628" cy="179343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Offset</a:t>
            </a:r>
          </a:p>
        </p:txBody>
      </p:sp>
      <p:sp>
        <p:nvSpPr>
          <p:cNvPr id="32" name="Oval 31"/>
          <p:cNvSpPr/>
          <p:nvPr/>
        </p:nvSpPr>
        <p:spPr>
          <a:xfrm>
            <a:off x="6036765" y="1993198"/>
            <a:ext cx="281221" cy="20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R=0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124002" y="2214770"/>
            <a:ext cx="0" cy="157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137143" y="2594281"/>
            <a:ext cx="34620" cy="277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6733960" y="1671112"/>
            <a:ext cx="495845" cy="98090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1616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STRIDE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1616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787123" y="2390390"/>
            <a:ext cx="370628" cy="17934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Stride</a:t>
            </a:r>
          </a:p>
        </p:txBody>
      </p:sp>
      <p:sp>
        <p:nvSpPr>
          <p:cNvPr id="37" name="Oval 36"/>
          <p:cNvSpPr/>
          <p:nvPr/>
        </p:nvSpPr>
        <p:spPr>
          <a:xfrm>
            <a:off x="6814857" y="2009646"/>
            <a:ext cx="281221" cy="1916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R=0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902094" y="2215902"/>
            <a:ext cx="0" cy="157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6644250" y="2595317"/>
            <a:ext cx="70944" cy="2764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8401534" y="2375895"/>
            <a:ext cx="582616" cy="208794"/>
            <a:chOff x="1828800" y="1664413"/>
            <a:chExt cx="739740" cy="369870"/>
          </a:xfrm>
          <a:solidFill>
            <a:schemeClr val="tx2">
              <a:lumMod val="50000"/>
            </a:schemeClr>
          </a:solidFill>
        </p:grpSpPr>
        <p:sp>
          <p:nvSpPr>
            <p:cNvPr id="41" name="Rectangle 40"/>
            <p:cNvSpPr/>
            <p:nvPr/>
          </p:nvSpPr>
          <p:spPr>
            <a:xfrm>
              <a:off x="1828800" y="1664413"/>
              <a:ext cx="369870" cy="369870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0:5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98670" y="1664413"/>
              <a:ext cx="369870" cy="369870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1:1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8460963" y="3402123"/>
            <a:ext cx="613981" cy="1381274"/>
            <a:chOff x="7259504" y="2999816"/>
            <a:chExt cx="847043" cy="1509122"/>
          </a:xfrm>
        </p:grpSpPr>
        <p:sp>
          <p:nvSpPr>
            <p:cNvPr id="56" name="Rounded Rectangle 55"/>
            <p:cNvSpPr/>
            <p:nvPr/>
          </p:nvSpPr>
          <p:spPr>
            <a:xfrm>
              <a:off x="7259504" y="2999816"/>
              <a:ext cx="847043" cy="150912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b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61616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LUT_STRIDE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1616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616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COMM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7428254" y="3073158"/>
              <a:ext cx="509815" cy="228120"/>
              <a:chOff x="1828800" y="1664413"/>
              <a:chExt cx="739740" cy="369870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1828800" y="1664413"/>
                <a:ext cx="369870" cy="36987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2198670" y="1664413"/>
                <a:ext cx="369870" cy="36987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</a:t>
                </a:r>
              </a:p>
            </p:txBody>
          </p:sp>
        </p:grpSp>
        <p:sp>
          <p:nvSpPr>
            <p:cNvPr id="58" name="Oval 57"/>
            <p:cNvSpPr/>
            <p:nvPr/>
          </p:nvSpPr>
          <p:spPr>
            <a:xfrm>
              <a:off x="7489176" y="3838857"/>
              <a:ext cx="387970" cy="2261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R=0</a:t>
              </a:r>
            </a:p>
          </p:txBody>
        </p:sp>
        <p:cxnSp>
          <p:nvCxnSpPr>
            <p:cNvPr id="59" name="Straight Arrow Connector 58"/>
            <p:cNvCxnSpPr>
              <a:endCxn id="61" idx="2"/>
            </p:cNvCxnSpPr>
            <p:nvPr/>
          </p:nvCxnSpPr>
          <p:spPr>
            <a:xfrm flipV="1">
              <a:off x="7683162" y="3301278"/>
              <a:ext cx="127454" cy="1688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ounded Rectangle 61"/>
            <p:cNvSpPr/>
            <p:nvPr/>
          </p:nvSpPr>
          <p:spPr>
            <a:xfrm>
              <a:off x="7427504" y="3481554"/>
              <a:ext cx="511315" cy="1959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Stride</a:t>
              </a:r>
            </a:p>
          </p:txBody>
        </p:sp>
        <p:cxnSp>
          <p:nvCxnSpPr>
            <p:cNvPr id="66" name="Straight Arrow Connector 65"/>
            <p:cNvCxnSpPr>
              <a:stCxn id="58" idx="0"/>
              <a:endCxn id="62" idx="2"/>
            </p:cNvCxnSpPr>
            <p:nvPr/>
          </p:nvCxnSpPr>
          <p:spPr>
            <a:xfrm flipV="1">
              <a:off x="7683161" y="3677497"/>
              <a:ext cx="1" cy="1613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/>
          <p:cNvCxnSpPr>
            <a:stCxn id="56" idx="0"/>
            <a:endCxn id="51" idx="2"/>
          </p:cNvCxnSpPr>
          <p:nvPr/>
        </p:nvCxnSpPr>
        <p:spPr>
          <a:xfrm flipH="1" flipV="1">
            <a:off x="6977994" y="3107967"/>
            <a:ext cx="1789960" cy="294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 bwMode="auto">
          <a:xfrm>
            <a:off x="5812010" y="3347617"/>
            <a:ext cx="2172219" cy="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 bwMode="auto">
          <a:xfrm>
            <a:off x="8000971" y="3469251"/>
            <a:ext cx="14578" cy="1314146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 bwMode="auto">
          <a:xfrm>
            <a:off x="8309988" y="4897771"/>
            <a:ext cx="775674" cy="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2" name="Group 121"/>
          <p:cNvGrpSpPr/>
          <p:nvPr/>
        </p:nvGrpSpPr>
        <p:grpSpPr>
          <a:xfrm>
            <a:off x="5677587" y="3601530"/>
            <a:ext cx="1753580" cy="1219423"/>
            <a:chOff x="4987456" y="3130438"/>
            <a:chExt cx="2689935" cy="1481374"/>
          </a:xfrm>
        </p:grpSpPr>
        <p:sp>
          <p:nvSpPr>
            <p:cNvPr id="86" name="Rounded Rectangle 85"/>
            <p:cNvSpPr/>
            <p:nvPr/>
          </p:nvSpPr>
          <p:spPr>
            <a:xfrm>
              <a:off x="4987456" y="3130438"/>
              <a:ext cx="1303129" cy="148137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61616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Proc 0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1616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5127589" y="3818270"/>
              <a:ext cx="1044173" cy="25533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616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COMM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1616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127589" y="4244327"/>
              <a:ext cx="1044174" cy="229234"/>
              <a:chOff x="1828800" y="1664413"/>
              <a:chExt cx="2219220" cy="369870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1828800" y="1664413"/>
                <a:ext cx="369870" cy="3698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0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198670" y="1664413"/>
                <a:ext cx="369870" cy="3698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2568540" y="1664413"/>
                <a:ext cx="369870" cy="3698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2938410" y="1664413"/>
                <a:ext cx="369870" cy="3698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3308280" y="1664413"/>
                <a:ext cx="369870" cy="3698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3678150" y="1664413"/>
                <a:ext cx="369870" cy="3698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5</a:t>
                </a:r>
              </a:p>
            </p:txBody>
          </p:sp>
        </p:grpSp>
        <p:cxnSp>
          <p:nvCxnSpPr>
            <p:cNvPr id="96" name="Straight Arrow Connector 95"/>
            <p:cNvCxnSpPr>
              <a:stCxn id="87" idx="2"/>
              <a:endCxn id="89" idx="0"/>
            </p:cNvCxnSpPr>
            <p:nvPr/>
          </p:nvCxnSpPr>
          <p:spPr bwMode="auto">
            <a:xfrm flipH="1">
              <a:off x="5214604" y="4073606"/>
              <a:ext cx="435072" cy="17072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Rounded Rectangle 96"/>
            <p:cNvSpPr/>
            <p:nvPr/>
          </p:nvSpPr>
          <p:spPr>
            <a:xfrm>
              <a:off x="6374262" y="3130438"/>
              <a:ext cx="1303129" cy="148137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616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Proc 1</a:t>
              </a:r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6514395" y="3818270"/>
              <a:ext cx="1044173" cy="25533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616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COMM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1616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6514394" y="4251647"/>
              <a:ext cx="1044174" cy="229234"/>
              <a:chOff x="1828800" y="1664413"/>
              <a:chExt cx="2219220" cy="369870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1828800" y="1664413"/>
                <a:ext cx="369870" cy="3698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98670" y="1664413"/>
                <a:ext cx="369870" cy="3698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68540" y="1664413"/>
                <a:ext cx="369870" cy="3698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938410" y="1664413"/>
                <a:ext cx="369870" cy="3698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308280" y="1664413"/>
                <a:ext cx="369870" cy="3698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678150" y="1664413"/>
                <a:ext cx="369870" cy="3698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5</a:t>
                </a:r>
              </a:p>
            </p:txBody>
          </p:sp>
        </p:grpSp>
        <p:cxnSp>
          <p:nvCxnSpPr>
            <p:cNvPr id="106" name="Straight Arrow Connector 105"/>
            <p:cNvCxnSpPr>
              <a:stCxn id="98" idx="2"/>
              <a:endCxn id="100" idx="0"/>
            </p:cNvCxnSpPr>
            <p:nvPr/>
          </p:nvCxnSpPr>
          <p:spPr bwMode="auto">
            <a:xfrm flipH="1">
              <a:off x="6601409" y="4073606"/>
              <a:ext cx="435073" cy="17804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5177641" y="3459725"/>
              <a:ext cx="387970" cy="2261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R=0</a:t>
              </a:r>
            </a:p>
          </p:txBody>
        </p:sp>
        <p:sp>
          <p:nvSpPr>
            <p:cNvPr id="108" name="Oval 107"/>
            <p:cNvSpPr/>
            <p:nvPr/>
          </p:nvSpPr>
          <p:spPr>
            <a:xfrm>
              <a:off x="6552500" y="3459725"/>
              <a:ext cx="387970" cy="2261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R=0</a:t>
              </a:r>
            </a:p>
          </p:txBody>
        </p:sp>
        <p:cxnSp>
          <p:nvCxnSpPr>
            <p:cNvPr id="109" name="Straight Arrow Connector 108"/>
            <p:cNvCxnSpPr>
              <a:stCxn id="108" idx="4"/>
              <a:endCxn id="98" idx="0"/>
            </p:cNvCxnSpPr>
            <p:nvPr/>
          </p:nvCxnSpPr>
          <p:spPr bwMode="auto">
            <a:xfrm>
              <a:off x="6746485" y="3685839"/>
              <a:ext cx="289997" cy="1324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07" idx="4"/>
              <a:endCxn id="87" idx="0"/>
            </p:cNvCxnSpPr>
            <p:nvPr/>
          </p:nvCxnSpPr>
          <p:spPr bwMode="auto">
            <a:xfrm>
              <a:off x="5371626" y="3685839"/>
              <a:ext cx="278050" cy="1324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800624" y="5038745"/>
            <a:ext cx="1958000" cy="1538846"/>
            <a:chOff x="5046508" y="5006020"/>
            <a:chExt cx="2337135" cy="1454656"/>
          </a:xfrm>
        </p:grpSpPr>
        <p:grpSp>
          <p:nvGrpSpPr>
            <p:cNvPr id="116" name="Group 115"/>
            <p:cNvGrpSpPr/>
            <p:nvPr/>
          </p:nvGrpSpPr>
          <p:grpSpPr>
            <a:xfrm>
              <a:off x="5046508" y="6085397"/>
              <a:ext cx="2337135" cy="375279"/>
              <a:chOff x="6644249" y="5951733"/>
              <a:chExt cx="2337135" cy="375279"/>
            </a:xfrm>
          </p:grpSpPr>
          <p:sp>
            <p:nvSpPr>
              <p:cNvPr id="69" name="Rounded Rectangle 68"/>
              <p:cNvSpPr/>
              <p:nvPr/>
            </p:nvSpPr>
            <p:spPr bwMode="auto">
              <a:xfrm>
                <a:off x="6644249" y="5951733"/>
                <a:ext cx="2337135" cy="375279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16161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SHM</a:t>
                </a:r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7400249" y="6022040"/>
                <a:ext cx="1417458" cy="236243"/>
                <a:chOff x="1828800" y="1664413"/>
                <a:chExt cx="2219220" cy="369870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1828800" y="1664413"/>
                  <a:ext cx="369870" cy="36987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2198670" y="1664413"/>
                  <a:ext cx="369870" cy="36987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2568540" y="1664413"/>
                  <a:ext cx="369870" cy="36987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2938410" y="1664413"/>
                  <a:ext cx="369870" cy="36987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3</a:t>
                  </a: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3308280" y="1664413"/>
                  <a:ext cx="369870" cy="36987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4</a:t>
                  </a: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678150" y="1664413"/>
                  <a:ext cx="369870" cy="36987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5</a:t>
                  </a:r>
                </a:p>
              </p:txBody>
            </p:sp>
          </p:grpSp>
        </p:grpSp>
        <p:sp>
          <p:nvSpPr>
            <p:cNvPr id="80" name="Rounded Rectangle 79"/>
            <p:cNvSpPr/>
            <p:nvPr/>
          </p:nvSpPr>
          <p:spPr>
            <a:xfrm>
              <a:off x="5046508" y="5006020"/>
              <a:ext cx="795284" cy="98511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61616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Proc 0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1616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5102066" y="5636928"/>
              <a:ext cx="684168" cy="22078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616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COMM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5244990" y="5278765"/>
              <a:ext cx="387970" cy="2261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R=0</a:t>
              </a:r>
            </a:p>
          </p:txBody>
        </p:sp>
        <p:cxnSp>
          <p:nvCxnSpPr>
            <p:cNvPr id="124" name="Straight Arrow Connector 123"/>
            <p:cNvCxnSpPr>
              <a:stCxn id="123" idx="4"/>
              <a:endCxn id="81" idx="0"/>
            </p:cNvCxnSpPr>
            <p:nvPr/>
          </p:nvCxnSpPr>
          <p:spPr bwMode="auto">
            <a:xfrm>
              <a:off x="5438975" y="5504879"/>
              <a:ext cx="5175" cy="132049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81" idx="2"/>
              <a:endCxn id="74" idx="0"/>
            </p:cNvCxnSpPr>
            <p:nvPr/>
          </p:nvCxnSpPr>
          <p:spPr bwMode="auto">
            <a:xfrm>
              <a:off x="5444150" y="5857711"/>
              <a:ext cx="476480" cy="297993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Rounded Rectangle 129"/>
            <p:cNvSpPr/>
            <p:nvPr/>
          </p:nvSpPr>
          <p:spPr>
            <a:xfrm>
              <a:off x="5951201" y="5006020"/>
              <a:ext cx="795284" cy="98511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616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Proc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1616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1616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6006759" y="5636928"/>
              <a:ext cx="684168" cy="22078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61616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COMM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1616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6149683" y="5278765"/>
              <a:ext cx="387970" cy="2261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R=0</a:t>
              </a:r>
            </a:p>
          </p:txBody>
        </p:sp>
        <p:cxnSp>
          <p:nvCxnSpPr>
            <p:cNvPr id="133" name="Straight Arrow Connector 132"/>
            <p:cNvCxnSpPr/>
            <p:nvPr/>
          </p:nvCxnSpPr>
          <p:spPr bwMode="auto">
            <a:xfrm>
              <a:off x="6343668" y="5504879"/>
              <a:ext cx="5175" cy="132049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31" idx="2"/>
              <a:endCxn id="74" idx="0"/>
            </p:cNvCxnSpPr>
            <p:nvPr/>
          </p:nvCxnSpPr>
          <p:spPr bwMode="auto">
            <a:xfrm flipH="1">
              <a:off x="5920630" y="5857711"/>
              <a:ext cx="428213" cy="297993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>
              <a:off x="6874562" y="522005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mr-I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61616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1616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9" name="Curved Left Arrow 138"/>
          <p:cNvSpPr/>
          <p:nvPr/>
        </p:nvSpPr>
        <p:spPr bwMode="auto">
          <a:xfrm>
            <a:off x="7795652" y="4465882"/>
            <a:ext cx="245115" cy="1026224"/>
          </a:xfrm>
          <a:prstGeom prst="curvedLeftArrow">
            <a:avLst/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61616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550664" y="4154276"/>
            <a:ext cx="28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61616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1616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750" y="215543"/>
            <a:ext cx="957032" cy="1220704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6D6C2BBD-029D-3D49-96BD-ABEAF234203C}"/>
              </a:ext>
            </a:extLst>
          </p:cNvPr>
          <p:cNvSpPr txBox="1"/>
          <p:nvPr/>
        </p:nvSpPr>
        <p:spPr>
          <a:xfrm>
            <a:off x="6234106" y="801469"/>
            <a:ext cx="1809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POC:</a:t>
            </a:r>
            <a:r>
              <a:rPr kumimoji="0" lang="zh-CN" alt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altLang="zh-CN" sz="1800" b="1" i="1" u="sng" strike="noStrike" kern="1200" cap="none" spc="0" normalizeH="0" baseline="0" noProof="0" dirty="0" err="1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Yanfei</a:t>
            </a:r>
            <a:r>
              <a:rPr kumimoji="0" lang="zh-CN" alt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altLang="zh-CN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&lt;</a:t>
            </a:r>
            <a:r>
              <a:rPr kumimoji="0" lang="en-US" altLang="zh-CN" sz="1800" b="1" i="1" u="sng" strike="noStrike" kern="1200" cap="none" spc="0" normalizeH="0" baseline="0" noProof="0" dirty="0" err="1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yguo@anl.gov</a:t>
            </a:r>
            <a:r>
              <a:rPr kumimoji="0" lang="en-US" altLang="zh-CN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&gt;</a:t>
            </a:r>
            <a:endParaRPr kumimoji="0" lang="en-US" sz="1800" b="1" i="1" u="sng" strike="noStrike" kern="1200" cap="none" spc="0" normalizeH="0" baseline="0" noProof="0" dirty="0">
              <a:ln>
                <a:noFill/>
              </a:ln>
              <a:solidFill>
                <a:srgbClr val="7AB800">
                  <a:lumMod val="5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288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723F2-12B1-AF46-86C3-7DEE2A0A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Acceleration for MPI Atomics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8C6A077-8EBA-3741-B062-5EAEA9AB160C}"/>
              </a:ext>
            </a:extLst>
          </p:cNvPr>
          <p:cNvGrpSpPr/>
          <p:nvPr/>
        </p:nvGrpSpPr>
        <p:grpSpPr>
          <a:xfrm>
            <a:off x="5220325" y="1038955"/>
            <a:ext cx="3574213" cy="1941691"/>
            <a:chOff x="3501781" y="2402037"/>
            <a:chExt cx="1689617" cy="238632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188DC8F-F68E-0645-81BA-93A9E1618DB4}"/>
                </a:ext>
              </a:extLst>
            </p:cNvPr>
            <p:cNvSpPr/>
            <p:nvPr/>
          </p:nvSpPr>
          <p:spPr>
            <a:xfrm>
              <a:off x="3607367" y="2864608"/>
              <a:ext cx="1574237" cy="67188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itchFamily="34" charset="-128"/>
                  <a:cs typeface="+mn-cs"/>
                </a:rPr>
                <a:t>Window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-5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itchFamily="34" charset="-128"/>
                  <a:cs typeface="+mn-cs"/>
                </a:rPr>
                <a:t>use_hw_accumulate</a:t>
              </a:r>
              <a:r>
                <a:rPr kumimoji="0" lang="en-US" sz="1200" b="1" i="0" u="none" strike="noStrike" kern="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itchFamily="34" charset="-128"/>
                  <a:cs typeface="+mn-cs"/>
                </a:rPr>
                <a:t>=true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-5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itchFamily="34" charset="-128"/>
                  <a:cs typeface="+mn-cs"/>
                </a:rPr>
                <a:t>which_accumulate_ops</a:t>
              </a:r>
              <a:r>
                <a:rPr kumimoji="0" lang="en-US" sz="1200" b="1" i="0" u="none" strike="noStrike" kern="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itchFamily="34" charset="-128"/>
                  <a:cs typeface="+mn-cs"/>
                </a:rPr>
                <a:t>=sum, </a:t>
              </a:r>
              <a:r>
                <a:rPr kumimoji="0" lang="en-US" sz="1200" b="1" i="0" u="none" strike="noStrike" kern="0" cap="none" spc="-5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itchFamily="34" charset="-128"/>
                  <a:cs typeface="+mn-cs"/>
                </a:rPr>
                <a:t>no_op</a:t>
              </a:r>
              <a:endParaRPr kumimoji="0" lang="en-US" sz="1200" b="1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itchFamily="34" charset="-128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E31CC9C-5D02-BA47-BB90-DEFAC8D2BDD5}"/>
                </a:ext>
              </a:extLst>
            </p:cNvPr>
            <p:cNvSpPr txBox="1"/>
            <p:nvPr/>
          </p:nvSpPr>
          <p:spPr>
            <a:xfrm>
              <a:off x="3501781" y="2402037"/>
              <a:ext cx="1196683" cy="378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itchFamily="34" charset="-128"/>
                  <a:cs typeface="+mn-cs"/>
                </a:rPr>
                <a:t>Fetch_and_op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itchFamily="34" charset="-128"/>
                  <a:cs typeface="+mn-cs"/>
                </a:rPr>
                <a:t>(,...,MPI_NO_OP)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2098211-BC38-1C48-A51D-D600A5C8E08D}"/>
                </a:ext>
              </a:extLst>
            </p:cNvPr>
            <p:cNvSpPr/>
            <p:nvPr/>
          </p:nvSpPr>
          <p:spPr>
            <a:xfrm>
              <a:off x="3607366" y="3719634"/>
              <a:ext cx="1134794" cy="69757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itchFamily="34" charset="-128"/>
                  <a:cs typeface="+mn-cs"/>
                </a:rPr>
                <a:t>Network Module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ED1A6B9-33D4-D045-A504-D7D56D61B40D}"/>
                </a:ext>
              </a:extLst>
            </p:cNvPr>
            <p:cNvSpPr/>
            <p:nvPr/>
          </p:nvSpPr>
          <p:spPr>
            <a:xfrm>
              <a:off x="4812976" y="3749246"/>
              <a:ext cx="378422" cy="274305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r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itchFamily="34" charset="-128"/>
                  <a:cs typeface="+mn-cs"/>
                </a:rPr>
                <a:t>SHM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EBFB80-C0FC-4245-8418-42764CBF5F2A}"/>
                </a:ext>
              </a:extLst>
            </p:cNvPr>
            <p:cNvSpPr txBox="1"/>
            <p:nvPr/>
          </p:nvSpPr>
          <p:spPr>
            <a:xfrm>
              <a:off x="3652303" y="3904151"/>
              <a:ext cx="1089857" cy="477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itchFamily="34" charset="-128"/>
                  <a:cs typeface="+mn-cs"/>
                </a:rPr>
                <a:t>if (support </a:t>
              </a:r>
              <a:r>
                <a:rPr kumimoji="0" lang="en-US" sz="1200" b="1" i="0" u="none" strike="noStrike" kern="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itchFamily="34" charset="-128"/>
                  <a:cs typeface="+mn-cs"/>
                </a:rPr>
                <a:t>sum</a:t>
              </a:r>
              <a:r>
                <a:rPr kumimoji="0" lang="en-US" sz="1200" b="0" i="0" u="none" strike="noStrike" kern="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itchFamily="34" charset="-128"/>
                  <a:cs typeface="+mn-cs"/>
                </a:rPr>
                <a:t> </a:t>
              </a:r>
              <a:r>
                <a:rPr kumimoji="0" lang="en-US" sz="1200" b="1" i="0" u="none" strike="noStrike" kern="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itchFamily="34" charset="-128"/>
                  <a:cs typeface="+mn-cs"/>
                </a:rPr>
                <a:t>&amp;&amp;</a:t>
              </a:r>
              <a:r>
                <a:rPr kumimoji="0" lang="en-US" sz="1200" b="0" i="0" u="none" strike="noStrike" kern="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itchFamily="34" charset="-128"/>
                  <a:cs typeface="+mn-cs"/>
                </a:rPr>
                <a:t>  </a:t>
              </a:r>
              <a:r>
                <a:rPr kumimoji="0" lang="en-US" sz="1200" b="1" i="0" u="none" strike="noStrike" kern="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itchFamily="34" charset="-128"/>
                  <a:cs typeface="+mn-cs"/>
                </a:rPr>
                <a:t>fetch</a:t>
              </a:r>
              <a:r>
                <a:rPr kumimoji="0" lang="en-US" sz="1200" b="0" i="0" u="none" strike="noStrike" kern="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itchFamily="34" charset="-128"/>
                  <a:cs typeface="+mn-cs"/>
                </a:rPr>
                <a:t>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itchFamily="34" charset="-128"/>
                  <a:cs typeface="+mn-cs"/>
                </a:rPr>
                <a:t>       </a:t>
              </a:r>
              <a:r>
                <a:rPr kumimoji="0" lang="en-US" sz="1200" b="0" i="0" u="none" strike="noStrike" kern="0" cap="none" spc="-5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itchFamily="34" charset="-128"/>
                  <a:cs typeface="+mn-cs"/>
                </a:rPr>
                <a:t>atomic_fetch</a:t>
              </a:r>
              <a:r>
                <a:rPr kumimoji="0" lang="en-US" sz="1200" b="0" i="0" u="none" strike="noStrike" kern="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MS PGothic" pitchFamily="34" charset="-128"/>
                  <a:cs typeface="+mn-cs"/>
                </a:rPr>
                <a:t>(...)</a:t>
              </a:r>
            </a:p>
          </p:txBody>
        </p:sp>
        <p:sp>
          <p:nvSpPr>
            <p:cNvPr id="50" name="Snip Single Corner Rectangle 49">
              <a:extLst>
                <a:ext uri="{FF2B5EF4-FFF2-40B4-BE49-F238E27FC236}">
                  <a16:creationId xmlns:a16="http://schemas.microsoft.com/office/drawing/2014/main" id="{C141B8EA-B0D8-3E43-B77E-0FE6D5C58C03}"/>
                </a:ext>
              </a:extLst>
            </p:cNvPr>
            <p:cNvSpPr/>
            <p:nvPr/>
          </p:nvSpPr>
          <p:spPr>
            <a:xfrm>
              <a:off x="3607366" y="4497597"/>
              <a:ext cx="1145359" cy="290766"/>
            </a:xfrm>
            <a:prstGeom prst="snip1Rect">
              <a:avLst/>
            </a:prstGeom>
            <a:solidFill>
              <a:srgbClr val="7030A0"/>
            </a:solidFill>
            <a:ln w="1270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MS PGothic" pitchFamily="34" charset="-128"/>
                  <a:cs typeface="+mn-cs"/>
                </a:rPr>
                <a:t>Network</a:t>
              </a:r>
            </a:p>
          </p:txBody>
        </p:sp>
        <p:sp>
          <p:nvSpPr>
            <p:cNvPr id="51" name="Down Arrow 50">
              <a:extLst>
                <a:ext uri="{FF2B5EF4-FFF2-40B4-BE49-F238E27FC236}">
                  <a16:creationId xmlns:a16="http://schemas.microsoft.com/office/drawing/2014/main" id="{239B94CE-8EF3-B94C-866E-29B3371574E4}"/>
                </a:ext>
              </a:extLst>
            </p:cNvPr>
            <p:cNvSpPr/>
            <p:nvPr/>
          </p:nvSpPr>
          <p:spPr>
            <a:xfrm>
              <a:off x="3639726" y="2832770"/>
              <a:ext cx="136231" cy="1827192"/>
            </a:xfrm>
            <a:prstGeom prst="downArrow">
              <a:avLst/>
            </a:prstGeom>
            <a:solidFill>
              <a:srgbClr val="FFAB40">
                <a:lumMod val="40000"/>
                <a:lumOff val="60000"/>
              </a:srgbClr>
            </a:solidFill>
            <a:ln w="25400" cap="flat" cmpd="sng" algn="ctr">
              <a:solidFill>
                <a:srgbClr val="FFAB4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S PGothic" pitchFamily="34" charset="-128"/>
                <a:cs typeface="Times New Roman" panose="02020603050405020304" pitchFamily="18" charset="0"/>
              </a:endParaRP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A177B451-C6FB-C744-9356-9014E862D035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>
              <a:off x="3757429" y="3631224"/>
              <a:ext cx="1244758" cy="118023"/>
            </a:xfrm>
            <a:prstGeom prst="bentConnector2">
              <a:avLst/>
            </a:prstGeom>
            <a:solidFill>
              <a:srgbClr val="FFAB40">
                <a:lumMod val="40000"/>
                <a:lumOff val="60000"/>
              </a:srgbClr>
            </a:solidFill>
            <a:ln w="12700" cap="flat" cmpd="sng" algn="ctr">
              <a:solidFill>
                <a:srgbClr val="FFAB40">
                  <a:shade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0612269B-6B22-2F45-966C-B968531AA0BD}"/>
                </a:ext>
              </a:extLst>
            </p:cNvPr>
            <p:cNvSpPr/>
            <p:nvPr/>
          </p:nvSpPr>
          <p:spPr>
            <a:xfrm rot="2700000">
              <a:off x="4286506" y="3611200"/>
              <a:ext cx="359613" cy="138323"/>
            </a:xfrm>
            <a:prstGeom prst="plus">
              <a:avLst>
                <a:gd name="adj" fmla="val 41489"/>
              </a:avLst>
            </a:prstGeom>
            <a:solidFill>
              <a:srgbClr val="FFAB40">
                <a:lumMod val="40000"/>
                <a:lumOff val="60000"/>
              </a:srgbClr>
            </a:solidFill>
            <a:ln w="12700" cap="flat" cmpd="sng" algn="ctr">
              <a:solidFill>
                <a:srgbClr val="FFAB40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S PGothic" pitchFamily="34" charset="-128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3B3E4936-B136-8343-A11E-CFD7F1424A6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220325" y="3639911"/>
          <a:ext cx="3923675" cy="2684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8" name="文本框 2">
            <a:extLst>
              <a:ext uri="{FF2B5EF4-FFF2-40B4-BE49-F238E27FC236}">
                <a16:creationId xmlns:a16="http://schemas.microsoft.com/office/drawing/2014/main" id="{5E5C2847-D9B9-BF45-8A5D-5E8B06C385D5}"/>
              </a:ext>
            </a:extLst>
          </p:cNvPr>
          <p:cNvSpPr txBox="1"/>
          <p:nvPr/>
        </p:nvSpPr>
        <p:spPr>
          <a:xfrm>
            <a:off x="5043274" y="3200400"/>
            <a:ext cx="4145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Times New Roman" panose="02020603050405020304" pitchFamily="18" charset="0"/>
              </a:rPr>
              <a:t>Hardware accelerated RMA atomics with 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Times New Roman" panose="02020603050405020304" pitchFamily="18" charset="0"/>
              </a:rPr>
              <a:t>info hints in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NXTVAL* kernel on Theta/KNL (cache-quad)</a:t>
            </a:r>
            <a:endParaRPr kumimoji="1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TextBox 506">
            <a:extLst>
              <a:ext uri="{FF2B5EF4-FFF2-40B4-BE49-F238E27FC236}">
                <a16:creationId xmlns:a16="http://schemas.microsoft.com/office/drawing/2014/main" id="{0FA486AE-B730-BE43-B658-C56C460CC176}"/>
              </a:ext>
            </a:extLst>
          </p:cNvPr>
          <p:cNvSpPr txBox="1"/>
          <p:nvPr/>
        </p:nvSpPr>
        <p:spPr>
          <a:xfrm>
            <a:off x="5250614" y="5977427"/>
            <a:ext cx="381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* NXTVAL is the task scheduling module used in </a:t>
            </a:r>
            <a:r>
              <a:rPr kumimoji="0" lang="en-US" sz="12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NWChem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 where every process issues </a:t>
            </a:r>
            <a:r>
              <a:rPr kumimoji="0" lang="en-US" sz="12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MPI_Fetch_and_op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 to update a global counter with long type.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774E087-13AF-4046-A350-DBB888209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354" y="168261"/>
            <a:ext cx="892273" cy="118544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29C6D22-D73E-7249-8134-86FE842FDE77}"/>
              </a:ext>
            </a:extLst>
          </p:cNvPr>
          <p:cNvSpPr txBox="1"/>
          <p:nvPr/>
        </p:nvSpPr>
        <p:spPr>
          <a:xfrm>
            <a:off x="6637458" y="192022"/>
            <a:ext cx="1668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Si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&lt;</a:t>
            </a:r>
            <a:r>
              <a:rPr kumimoji="0" lang="en-US" sz="1800" b="1" i="1" u="sng" strike="noStrike" kern="1200" cap="none" spc="0" normalizeH="0" baseline="0" noProof="0" dirty="0" err="1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msi@anl.gov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&gt;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56C324A8-BF0C-8540-9EDF-B9AA004FB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91" y="850904"/>
            <a:ext cx="4814903" cy="562609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480"/>
              </a:spcBef>
            </a:pPr>
            <a:r>
              <a:rPr lang="en-US" altLang="zh-CN" sz="1800" dirty="0"/>
              <a:t>MPI cannot naturally use hardware atomics for RMA accumulates:</a:t>
            </a:r>
          </a:p>
          <a:p>
            <a:pPr lvl="1">
              <a:lnSpc>
                <a:spcPct val="90000"/>
              </a:lnSpc>
              <a:spcBef>
                <a:spcPts val="480"/>
              </a:spcBef>
            </a:pPr>
            <a:r>
              <a:rPr lang="en-US" altLang="zh-CN" sz="1800" dirty="0"/>
              <a:t>Enabling SHM-based accumulates breaks atomicity with network hardware atomics</a:t>
            </a:r>
          </a:p>
          <a:p>
            <a:pPr lvl="1">
              <a:lnSpc>
                <a:spcPct val="90000"/>
              </a:lnSpc>
              <a:spcBef>
                <a:spcPts val="480"/>
              </a:spcBef>
            </a:pPr>
            <a:r>
              <a:rPr lang="en-US" altLang="zh-CN" sz="1800" dirty="0"/>
              <a:t>Mismatching between MPI semantics and hardware capability (e.g., </a:t>
            </a:r>
            <a:r>
              <a:rPr lang="en-US" altLang="zh-CN" sz="1800" dirty="0" err="1"/>
              <a:t>maxloc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minloc</a:t>
            </a:r>
            <a:r>
              <a:rPr lang="en-US" altLang="zh-CN" sz="1800" dirty="0"/>
              <a:t>)</a:t>
            </a:r>
            <a:endParaRPr lang="en-US" sz="1800" dirty="0"/>
          </a:p>
          <a:p>
            <a:pPr>
              <a:lnSpc>
                <a:spcPct val="90000"/>
              </a:lnSpc>
              <a:spcBef>
                <a:spcPts val="480"/>
              </a:spcBef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Optimizations: </a:t>
            </a:r>
          </a:p>
          <a:p>
            <a:pPr lvl="1">
              <a:lnSpc>
                <a:spcPct val="90000"/>
              </a:lnSpc>
              <a:spcBef>
                <a:spcPts val="480"/>
              </a:spcBef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New info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"</a:t>
            </a:r>
            <a:r>
              <a:rPr lang="en-US" sz="1800" b="1" dirty="0" err="1">
                <a:solidFill>
                  <a:schemeClr val="tx1">
                    <a:lumMod val="50000"/>
                  </a:schemeClr>
                </a:solidFill>
              </a:rPr>
              <a:t>disable_shm_accumulate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"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lvl="2">
              <a:lnSpc>
                <a:spcPct val="90000"/>
              </a:lnSpc>
              <a:spcBef>
                <a:spcPts val="480"/>
              </a:spcBef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Only use network-based atomics for accumulates in specific windows</a:t>
            </a:r>
          </a:p>
          <a:p>
            <a:pPr lvl="1">
              <a:lnSpc>
                <a:spcPct val="90000"/>
              </a:lnSpc>
              <a:spcBef>
                <a:spcPts val="480"/>
              </a:spcBef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New info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 "</a:t>
            </a:r>
            <a:r>
              <a:rPr lang="en-US" sz="1800" b="1" dirty="0" err="1">
                <a:solidFill>
                  <a:schemeClr val="tx1">
                    <a:lumMod val="50000"/>
                  </a:schemeClr>
                </a:solidFill>
              </a:rPr>
              <a:t>which_accumulate_ops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"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: </a:t>
            </a:r>
          </a:p>
          <a:p>
            <a:pPr lvl="2">
              <a:lnSpc>
                <a:spcPct val="90000"/>
              </a:lnSpc>
              <a:spcBef>
                <a:spcPts val="480"/>
              </a:spcBef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Limit the need of atomic support at runtime</a:t>
            </a:r>
          </a:p>
          <a:p>
            <a:pPr lvl="1">
              <a:lnSpc>
                <a:spcPct val="90000"/>
              </a:lnSpc>
              <a:spcBef>
                <a:spcPts val="480"/>
              </a:spcBef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User specifies all accumulate reduce ops (e.g., "sum, replace") used over a window </a:t>
            </a:r>
          </a:p>
          <a:p>
            <a:pPr lvl="1">
              <a:lnSpc>
                <a:spcPct val="90000"/>
              </a:lnSpc>
              <a:spcBef>
                <a:spcPts val="480"/>
              </a:spcBef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Runtime queries their hardware support before communication in order to utilize hardware atomics if possible</a:t>
            </a:r>
          </a:p>
          <a:p>
            <a:pPr marL="0" indent="0">
              <a:lnSpc>
                <a:spcPct val="90000"/>
              </a:lnSpc>
              <a:spcBef>
                <a:spcPts val="480"/>
              </a:spcBef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5342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C5FB28F-06F8-A540-B0CD-7BB9696D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>
                <a:ea typeface="Calibri Light" charset="0"/>
                <a:cs typeface="Calibri Light" charset="0"/>
              </a:rPr>
              <a:t>Scalable Job Startup</a:t>
            </a:r>
          </a:p>
        </p:txBody>
      </p:sp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17EBD60A-DD8C-7446-949A-C27CC7194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00" y="1161394"/>
            <a:ext cx="7001300" cy="2648606"/>
          </a:xfrm>
        </p:spPr>
        <p:txBody>
          <a:bodyPr>
            <a:noAutofit/>
          </a:bodyPr>
          <a:lstStyle/>
          <a:p>
            <a:r>
              <a:rPr lang="en-US" sz="1600" dirty="0"/>
              <a:t>Only node-root processes do </a:t>
            </a:r>
            <a:r>
              <a:rPr lang="en-US" sz="1600" dirty="0" err="1">
                <a:ea typeface="Courier" charset="0"/>
                <a:cs typeface="Courier" charset="0"/>
              </a:rPr>
              <a:t>PMI_KVS_Put</a:t>
            </a:r>
            <a:endParaRPr lang="en-US" sz="1600" dirty="0">
              <a:ea typeface="Courier" charset="0"/>
              <a:cs typeface="Courier" charset="0"/>
            </a:endParaRPr>
          </a:p>
          <a:p>
            <a:pPr lvl="1"/>
            <a:r>
              <a:rPr lang="en-US" sz="1600" dirty="0"/>
              <a:t>All processes on the node do </a:t>
            </a:r>
            <a:r>
              <a:rPr lang="en-US" sz="1600" dirty="0" err="1"/>
              <a:t>PMI_KVS_Get</a:t>
            </a:r>
            <a:r>
              <a:rPr lang="en-US" sz="1600" dirty="0"/>
              <a:t> into shared memory segment</a:t>
            </a:r>
          </a:p>
          <a:p>
            <a:pPr lvl="1"/>
            <a:r>
              <a:rPr lang="en-US" sz="1600" dirty="0"/>
              <a:t>No redundant lookups at the node level</a:t>
            </a:r>
          </a:p>
          <a:p>
            <a:r>
              <a:rPr lang="en-US" sz="1600" dirty="0"/>
              <a:t>Remaining business cards are exchanged with </a:t>
            </a:r>
            <a:r>
              <a:rPr lang="en-US" sz="1600" dirty="0" err="1">
                <a:ea typeface="Courier" charset="0"/>
                <a:cs typeface="Courier" charset="0"/>
              </a:rPr>
              <a:t>MPIR_Allgather</a:t>
            </a:r>
            <a:r>
              <a:rPr lang="en-US" sz="1600" dirty="0"/>
              <a:t> using the node-roots communicator, again into shared memory.</a:t>
            </a:r>
          </a:p>
          <a:p>
            <a:r>
              <a:rPr lang="en-US" sz="1600" dirty="0"/>
              <a:t>BC exchange time reduced from  421 -&gt; ~3 seconds on 1024 KNL nodes, 64 </a:t>
            </a:r>
            <a:r>
              <a:rPr lang="en-US" sz="1600" dirty="0" err="1"/>
              <a:t>ppn</a:t>
            </a:r>
            <a:r>
              <a:rPr lang="en-US" sz="1600" dirty="0"/>
              <a:t> on ALCF Theta (MPICH + OFI/</a:t>
            </a:r>
            <a:r>
              <a:rPr lang="en-US" sz="1600" dirty="0" err="1"/>
              <a:t>gni</a:t>
            </a:r>
            <a:r>
              <a:rPr lang="en-US" sz="1600" dirty="0"/>
              <a:t>)</a:t>
            </a:r>
          </a:p>
          <a:p>
            <a:r>
              <a:rPr lang="en-US" sz="1600" dirty="0"/>
              <a:t>Launch time of ~8 seconds on the full OFP machine (8192 KNL nodes/64 </a:t>
            </a:r>
            <a:r>
              <a:rPr lang="en-US" sz="1600" dirty="0" err="1"/>
              <a:t>ppn</a:t>
            </a:r>
            <a:r>
              <a:rPr lang="en-US" sz="1600" dirty="0"/>
              <a:t>)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57815AF2-234E-B54F-9222-BDC93B5AE968}"/>
              </a:ext>
            </a:extLst>
          </p:cNvPr>
          <p:cNvSpPr txBox="1">
            <a:spLocks/>
          </p:cNvSpPr>
          <p:nvPr/>
        </p:nvSpPr>
        <p:spPr>
          <a:xfrm>
            <a:off x="457200" y="685800"/>
            <a:ext cx="8372901" cy="49971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Char char="§"/>
              <a:defRPr sz="24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20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AB8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Using shared memory and MPI collectives to reduce startup time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9E67A3-EC80-454A-9506-3AAC53B9CAFB}"/>
              </a:ext>
            </a:extLst>
          </p:cNvPr>
          <p:cNvSpPr/>
          <p:nvPr/>
        </p:nvSpPr>
        <p:spPr>
          <a:xfrm>
            <a:off x="6679110" y="1699477"/>
            <a:ext cx="2630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POC: Ken </a:t>
            </a:r>
            <a:r>
              <a:rPr kumimoji="0" lang="en-US" sz="1800" b="1" i="1" u="sng" strike="noStrike" kern="1200" cap="none" spc="0" normalizeH="0" baseline="0" noProof="0" dirty="0" err="1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Raffenetti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&lt;</a:t>
            </a:r>
            <a:r>
              <a:rPr kumimoji="0" lang="en-US" sz="1800" b="1" i="1" u="sng" strike="noStrike" kern="1200" cap="none" spc="0" normalizeH="0" baseline="0" noProof="0" dirty="0" err="1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raffenet@mcs.anl.gov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&gt;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9F287BE-89DC-5A4B-B93C-DB274CDE8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341" y="230695"/>
            <a:ext cx="980109" cy="1409924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8F1631A9-1428-6944-8A56-5DCA48AB8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73" y="4099728"/>
            <a:ext cx="3697137" cy="2114029"/>
          </a:xfrm>
          <a:prstGeom prst="rect">
            <a:avLst/>
          </a:prstGeom>
        </p:spPr>
      </p:pic>
      <p:graphicFrame>
        <p:nvGraphicFramePr>
          <p:cNvPr id="170" name="Chart 169">
            <a:extLst>
              <a:ext uri="{FF2B5EF4-FFF2-40B4-BE49-F238E27FC236}">
                <a16:creationId xmlns:a16="http://schemas.microsoft.com/office/drawing/2014/main" id="{80AA5E25-2A17-B748-8E17-AB45D399D83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440673" y="3697328"/>
          <a:ext cx="4547577" cy="2761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24423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Collectives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6570689" cy="4748638"/>
          </a:xfrm>
        </p:spPr>
        <p:txBody>
          <a:bodyPr/>
          <a:lstStyle/>
          <a:p>
            <a:pPr>
              <a:spcBef>
                <a:spcPts val="480"/>
              </a:spcBef>
            </a:pPr>
            <a:r>
              <a:rPr lang="en-US" dirty="0"/>
              <a:t>Thanks to Intel for the significant work on this infrastructure</a:t>
            </a:r>
          </a:p>
          <a:p>
            <a:pPr>
              <a:spcBef>
                <a:spcPts val="480"/>
              </a:spcBef>
            </a:pPr>
            <a:r>
              <a:rPr lang="en-US" dirty="0"/>
              <a:t>Two major improvements:</a:t>
            </a:r>
          </a:p>
          <a:p>
            <a:pPr lvl="1">
              <a:spcBef>
                <a:spcPts val="480"/>
              </a:spcBef>
            </a:pPr>
            <a:r>
              <a:rPr lang="en-US" dirty="0"/>
              <a:t>C++ Template-like structure (still written in C)</a:t>
            </a:r>
          </a:p>
          <a:p>
            <a:pPr lvl="2">
              <a:spcBef>
                <a:spcPts val="480"/>
              </a:spcBef>
            </a:pPr>
            <a:r>
              <a:rPr lang="en-US" dirty="0"/>
              <a:t>Allows collective algorithms to be written in template form</a:t>
            </a:r>
          </a:p>
          <a:p>
            <a:pPr lvl="2">
              <a:spcBef>
                <a:spcPts val="480"/>
              </a:spcBef>
            </a:pPr>
            <a:r>
              <a:rPr lang="en-US" dirty="0"/>
              <a:t>Provides “generic” top-level instantiation using point-to-point operations</a:t>
            </a:r>
          </a:p>
          <a:p>
            <a:pPr lvl="2">
              <a:spcBef>
                <a:spcPts val="480"/>
              </a:spcBef>
            </a:pPr>
            <a:r>
              <a:rPr lang="en-US" dirty="0"/>
              <a:t>Allows device-level machine specific optimized implementations (e.g., using triggered operations for OFI or HCOLL for UCX)</a:t>
            </a:r>
          </a:p>
          <a:p>
            <a:pPr lvl="1">
              <a:spcBef>
                <a:spcPts val="480"/>
              </a:spcBef>
            </a:pPr>
            <a:r>
              <a:rPr lang="en-US" dirty="0"/>
              <a:t>Several new algorithms for a number of blocking and </a:t>
            </a:r>
            <a:r>
              <a:rPr lang="en-US" dirty="0" err="1"/>
              <a:t>nonblocking</a:t>
            </a:r>
            <a:r>
              <a:rPr lang="en-US" dirty="0"/>
              <a:t> collectives (performance tuning still ongoing)</a:t>
            </a:r>
          </a:p>
          <a:p>
            <a:pPr lvl="1">
              <a:spcBef>
                <a:spcPts val="480"/>
              </a:spcBef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30A24E-03F3-C744-B6CF-52C00DF749B5}"/>
              </a:ext>
            </a:extLst>
          </p:cNvPr>
          <p:cNvSpPr/>
          <p:nvPr/>
        </p:nvSpPr>
        <p:spPr>
          <a:xfrm>
            <a:off x="6576631" y="2249269"/>
            <a:ext cx="25673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POC: </a:t>
            </a:r>
            <a:r>
              <a:rPr kumimoji="0" lang="en-US" sz="1800" b="1" i="1" u="sng" strike="noStrike" kern="1200" cap="none" spc="0" normalizeH="0" baseline="0" noProof="0" dirty="0" err="1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Taru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800" b="1" i="1" u="sng" strike="noStrike" kern="1200" cap="none" spc="0" normalizeH="0" baseline="0" noProof="0" dirty="0" err="1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Doodi</a:t>
            </a:r>
            <a:endParaRPr kumimoji="0" lang="en-US" sz="1800" b="1" i="1" u="sng" strike="noStrike" kern="1200" cap="none" spc="0" normalizeH="0" baseline="0" noProof="0" dirty="0">
              <a:ln>
                <a:noFill/>
              </a:ln>
              <a:solidFill>
                <a:srgbClr val="7AB800">
                  <a:lumMod val="50000"/>
                </a:srgbClr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&lt;</a:t>
            </a:r>
            <a:r>
              <a:rPr kumimoji="0" lang="en-US" sz="1800" b="1" i="1" u="sng" strike="noStrike" kern="1200" cap="none" spc="0" normalizeH="0" baseline="0" noProof="0" dirty="0" err="1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taru.doodi@intel.com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658AF3-F74E-BD4A-952F-B07B276E08A0}"/>
              </a:ext>
            </a:extLst>
          </p:cNvPr>
          <p:cNvSpPr txBox="1"/>
          <p:nvPr/>
        </p:nvSpPr>
        <p:spPr>
          <a:xfrm>
            <a:off x="2286001" y="6107668"/>
            <a:ext cx="579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Contributed by Intel (with some minor help from Argonne)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E0281-D038-2A48-AB07-00CC26931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289" y="202240"/>
            <a:ext cx="1658911" cy="19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72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ooter Placeholder 4"/>
          <p:cNvSpPr/>
          <p:nvPr/>
        </p:nvSpPr>
        <p:spPr>
          <a:xfrm>
            <a:off x="5257799" y="6553200"/>
            <a:ext cx="3581402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>
            <a:lvl1pPr defTabSz="1300480">
              <a:defRPr sz="16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1300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25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MPICH BoF (11/15/2016)</a:t>
            </a:r>
          </a:p>
        </p:txBody>
      </p:sp>
      <p:sp>
        <p:nvSpPr>
          <p:cNvPr id="132" name="Title 1"/>
          <p:cNvSpPr>
            <a:spLocks noGrp="1"/>
          </p:cNvSpPr>
          <p:nvPr>
            <p:ph type="title"/>
          </p:nvPr>
        </p:nvSpPr>
        <p:spPr>
          <a:xfrm>
            <a:off x="279922" y="84992"/>
            <a:ext cx="8229603" cy="792164"/>
          </a:xfrm>
          <a:prstGeom prst="rect">
            <a:avLst/>
          </a:prstGeom>
        </p:spPr>
        <p:txBody>
          <a:bodyPr/>
          <a:lstStyle/>
          <a:p>
            <a:r>
              <a:rPr sz="2400" dirty="0">
                <a:latin typeface="+mj-lt"/>
              </a:rPr>
              <a:t>Topology optimizations for MPI_Comm_split_type</a:t>
            </a:r>
          </a:p>
        </p:txBody>
      </p:sp>
      <p:sp>
        <p:nvSpPr>
          <p:cNvPr id="133" name="Content Placeholder 2"/>
          <p:cNvSpPr>
            <a:spLocks noGrp="1"/>
          </p:cNvSpPr>
          <p:nvPr>
            <p:ph type="body" sz="half" idx="1"/>
          </p:nvPr>
        </p:nvSpPr>
        <p:spPr>
          <a:xfrm>
            <a:off x="289849" y="524318"/>
            <a:ext cx="4896892" cy="374288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ts val="480"/>
              </a:spcBef>
              <a:buClrTx/>
              <a:buSzPct val="75000"/>
              <a:buFont typeface="Wingdings" pitchFamily="2" charset="2"/>
              <a:buChar char="§"/>
              <a:defRPr sz="2400"/>
            </a:pPr>
            <a:r>
              <a:rPr sz="1800" dirty="0">
                <a:latin typeface="+mn-lt"/>
              </a:rPr>
              <a:t>MPI_Comm_split_type partitions a communicator into multiple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comms</a:t>
            </a:r>
            <a:endParaRPr lang="en-US" sz="1800" dirty="0">
              <a:latin typeface="+mn-lt"/>
            </a:endParaRPr>
          </a:p>
          <a:p>
            <a:pPr lvl="1">
              <a:lnSpc>
                <a:spcPct val="110000"/>
              </a:lnSpc>
              <a:spcBef>
                <a:spcPts val="480"/>
              </a:spcBef>
              <a:buClrTx/>
              <a:buSzPct val="75000"/>
              <a:buFont typeface="Helvetica" pitchFamily="2" charset="0"/>
              <a:buChar char="−"/>
              <a:defRPr sz="2400"/>
            </a:pPr>
            <a:r>
              <a:rPr sz="1800" dirty="0">
                <a:latin typeface="+mn-lt"/>
              </a:rPr>
              <a:t>Takes a color argument and creates communicators with the same color</a:t>
            </a:r>
            <a:endParaRPr lang="en-US" sz="1800" dirty="0">
              <a:latin typeface="+mn-lt"/>
            </a:endParaRPr>
          </a:p>
          <a:p>
            <a:pPr lvl="1">
              <a:lnSpc>
                <a:spcPct val="110000"/>
              </a:lnSpc>
              <a:spcBef>
                <a:spcPts val="480"/>
              </a:spcBef>
              <a:buClrTx/>
              <a:buSzPct val="75000"/>
              <a:buFont typeface="Helvetica" pitchFamily="2" charset="0"/>
              <a:buChar char="−"/>
              <a:defRPr sz="2400"/>
            </a:pPr>
            <a:r>
              <a:rPr sz="1800" dirty="0">
                <a:latin typeface="+mn-lt"/>
              </a:rPr>
              <a:t>Communication local to the processes in the same communicator</a:t>
            </a:r>
            <a:endParaRPr lang="en-US" sz="1800" dirty="0">
              <a:latin typeface="+mn-lt"/>
            </a:endParaRPr>
          </a:p>
          <a:p>
            <a:pPr>
              <a:lnSpc>
                <a:spcPct val="110000"/>
              </a:lnSpc>
              <a:spcBef>
                <a:spcPts val="480"/>
              </a:spcBef>
              <a:buClrTx/>
              <a:buSzPct val="75000"/>
              <a:buFont typeface="Wingdings" pitchFamily="2" charset="2"/>
              <a:buChar char="§"/>
              <a:defRPr sz="2400"/>
            </a:pPr>
            <a:r>
              <a:rPr sz="1800" dirty="0">
                <a:latin typeface="+mn-lt"/>
              </a:rPr>
              <a:t>Topology awareness: Communicator split such that the new communicators created are local to processes sharing hardware resources </a:t>
            </a:r>
            <a:endParaRPr lang="en-US" sz="1800" dirty="0">
              <a:latin typeface="+mn-lt"/>
            </a:endParaRPr>
          </a:p>
          <a:p>
            <a:pPr>
              <a:lnSpc>
                <a:spcPct val="110000"/>
              </a:lnSpc>
              <a:spcBef>
                <a:spcPts val="480"/>
              </a:spcBef>
              <a:buClrTx/>
              <a:buSzPct val="75000"/>
              <a:buFont typeface="Wingdings" pitchFamily="2" charset="2"/>
              <a:buChar char="§"/>
              <a:defRPr sz="2400"/>
            </a:pPr>
            <a:r>
              <a:rPr sz="1800" dirty="0">
                <a:latin typeface="+mn-lt"/>
              </a:rPr>
              <a:t>User-provided info hints for shared memory optimization hwloc for bindset and topology queries</a:t>
            </a:r>
          </a:p>
        </p:txBody>
      </p:sp>
      <p:grpSp>
        <p:nvGrpSpPr>
          <p:cNvPr id="164" name="Group"/>
          <p:cNvGrpSpPr/>
          <p:nvPr/>
        </p:nvGrpSpPr>
        <p:grpSpPr>
          <a:xfrm>
            <a:off x="5047948" y="1853422"/>
            <a:ext cx="3983005" cy="1464412"/>
            <a:chOff x="0" y="0"/>
            <a:chExt cx="5664715" cy="2522663"/>
          </a:xfrm>
        </p:grpSpPr>
        <p:sp>
          <p:nvSpPr>
            <p:cNvPr id="134" name="Rectangle"/>
            <p:cNvSpPr/>
            <p:nvPr/>
          </p:nvSpPr>
          <p:spPr>
            <a:xfrm>
              <a:off x="0" y="77032"/>
              <a:ext cx="2366258" cy="2107279"/>
            </a:xfrm>
            <a:prstGeom prst="rect">
              <a:avLst/>
            </a:prstGeom>
            <a:gradFill flip="none" rotWithShape="1">
              <a:gsLst>
                <a:gs pos="0">
                  <a:srgbClr val="77AD96"/>
                </a:gs>
                <a:gs pos="80000">
                  <a:srgbClr val="9CE3C5"/>
                </a:gs>
                <a:gs pos="100000">
                  <a:srgbClr val="9CE5C6"/>
                </a:gs>
              </a:gsLst>
              <a:lin ang="16200000" scaled="0"/>
            </a:gradFill>
            <a:ln w="9525" cap="flat">
              <a:solidFill>
                <a:srgbClr val="A5DEC6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0" marR="0" lvl="0" indent="0" algn="l" defTabSz="642915" rtl="0" eaLnBrk="1" fontAlgn="auto" latinLnBrk="0" hangingPunct="1">
                <a:lnSpc>
                  <a:spcPct val="100000"/>
                </a:lnSpc>
                <a:spcBef>
                  <a:spcPts val="42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1000" b="0" i="0" u="none" strike="noStrike" kern="1200" cap="none" spc="0" normalizeH="0" baseline="0" noProof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" name="Line"/>
            <p:cNvSpPr/>
            <p:nvPr/>
          </p:nvSpPr>
          <p:spPr>
            <a:xfrm flipV="1">
              <a:off x="0" y="1116284"/>
              <a:ext cx="2338892" cy="1805"/>
            </a:xfrm>
            <a:prstGeom prst="line">
              <a:avLst/>
            </a:prstGeom>
            <a:noFill/>
            <a:ln w="25400" cap="flat">
              <a:solidFill>
                <a:srgbClr val="2D2DB9"/>
              </a:solidFill>
              <a:prstDash val="sysDot"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32145" tIns="32145" rIns="32145" bIns="32145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00" b="0" i="0" u="none" strike="noStrike" kern="1200" cap="none" spc="0" normalizeH="0" baseline="0" noProof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38" name="Rank 0"/>
            <p:cNvGrpSpPr/>
            <p:nvPr/>
          </p:nvGrpSpPr>
          <p:grpSpPr>
            <a:xfrm>
              <a:off x="99864" y="107762"/>
              <a:ext cx="1020315" cy="546847"/>
              <a:chOff x="-1" y="-1"/>
              <a:chExt cx="1020314" cy="546845"/>
            </a:xfrm>
          </p:grpSpPr>
          <p:sp>
            <p:nvSpPr>
              <p:cNvPr id="136" name="Oval"/>
              <p:cNvSpPr/>
              <p:nvPr/>
            </p:nvSpPr>
            <p:spPr>
              <a:xfrm>
                <a:off x="-1" y="-1"/>
                <a:ext cx="1020314" cy="546845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0CC99"/>
                </a:solidFill>
                <a:prstDash val="solid"/>
                <a:round/>
              </a:ln>
              <a:effectLst>
                <a:outerShdw dist="35921" dir="2700000" rotWithShape="0">
                  <a:srgbClr val="808080"/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l" defTabSz="642915" rtl="0" eaLnBrk="1" fontAlgn="auto" latinLnBrk="0" hangingPunct="1">
                  <a:lnSpc>
                    <a:spcPct val="100000"/>
                  </a:lnSpc>
                  <a:spcBef>
                    <a:spcPts val="352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">
                    <a:latin typeface="Hoefler Text"/>
                    <a:ea typeface="Hoefler Text"/>
                    <a:cs typeface="Hoefler Text"/>
                    <a:sym typeface="Hoefler Text"/>
                  </a:defRPr>
                </a:pPr>
                <a:endPara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Hoefler Text"/>
                  <a:sym typeface="Hoefler Text"/>
                </a:endParaRPr>
              </a:p>
            </p:txBody>
          </p:sp>
          <p:sp>
            <p:nvSpPr>
              <p:cNvPr id="137" name="Rank 0"/>
              <p:cNvSpPr/>
              <p:nvPr/>
            </p:nvSpPr>
            <p:spPr>
              <a:xfrm>
                <a:off x="149420" y="117827"/>
                <a:ext cx="721468" cy="311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2145" tIns="32145" rIns="32145" bIns="32145" numCol="1" anchor="ctr">
                <a:spAutoFit/>
              </a:bodyPr>
              <a:lstStyle>
                <a:lvl1pPr defTabSz="914400">
                  <a:spcBef>
                    <a:spcPts val="500"/>
                  </a:spcBef>
                  <a:defRPr sz="1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rPr>
                  <a:t>Rank 0</a:t>
                </a:r>
              </a:p>
            </p:txBody>
          </p:sp>
        </p:grpSp>
        <p:grpSp>
          <p:nvGrpSpPr>
            <p:cNvPr id="141" name="Rank 1"/>
            <p:cNvGrpSpPr/>
            <p:nvPr/>
          </p:nvGrpSpPr>
          <p:grpSpPr>
            <a:xfrm>
              <a:off x="1271564" y="108307"/>
              <a:ext cx="992042" cy="596555"/>
              <a:chOff x="0" y="-1"/>
              <a:chExt cx="992041" cy="596554"/>
            </a:xfrm>
          </p:grpSpPr>
          <p:sp>
            <p:nvSpPr>
              <p:cNvPr id="139" name="Oval"/>
              <p:cNvSpPr/>
              <p:nvPr/>
            </p:nvSpPr>
            <p:spPr>
              <a:xfrm>
                <a:off x="0" y="-1"/>
                <a:ext cx="992041" cy="596554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0CC99"/>
                </a:solidFill>
                <a:prstDash val="solid"/>
                <a:round/>
              </a:ln>
              <a:effectLst>
                <a:outerShdw dist="35921" dir="2700000" rotWithShape="0">
                  <a:srgbClr val="808080"/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l" defTabSz="642915" rtl="0" eaLnBrk="1" fontAlgn="auto" latinLnBrk="0" hangingPunct="1">
                  <a:lnSpc>
                    <a:spcPct val="100000"/>
                  </a:lnSpc>
                  <a:spcBef>
                    <a:spcPts val="352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">
                    <a:latin typeface="Hoefler Text"/>
                    <a:ea typeface="Hoefler Text"/>
                    <a:cs typeface="Hoefler Text"/>
                    <a:sym typeface="Hoefler Text"/>
                  </a:defRPr>
                </a:pPr>
                <a:endPara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Hoefler Text"/>
                  <a:sym typeface="Hoefler Text"/>
                </a:endParaRPr>
              </a:p>
            </p:txBody>
          </p:sp>
          <p:sp>
            <p:nvSpPr>
              <p:cNvPr id="140" name="Rank 1"/>
              <p:cNvSpPr/>
              <p:nvPr/>
            </p:nvSpPr>
            <p:spPr>
              <a:xfrm>
                <a:off x="145280" y="142681"/>
                <a:ext cx="701479" cy="31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2145" tIns="32145" rIns="32145" bIns="32145" numCol="1" anchor="ctr">
                <a:spAutoFit/>
              </a:bodyPr>
              <a:lstStyle>
                <a:lvl1pPr defTabSz="914400">
                  <a:spcBef>
                    <a:spcPts val="500"/>
                  </a:spcBef>
                  <a:defRPr sz="1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rPr>
                  <a:t>Rank 1</a:t>
                </a:r>
              </a:p>
            </p:txBody>
          </p:sp>
        </p:grpSp>
        <p:grpSp>
          <p:nvGrpSpPr>
            <p:cNvPr id="144" name="Rank 2"/>
            <p:cNvGrpSpPr/>
            <p:nvPr/>
          </p:nvGrpSpPr>
          <p:grpSpPr>
            <a:xfrm>
              <a:off x="72437" y="1373446"/>
              <a:ext cx="1012729" cy="580992"/>
              <a:chOff x="-1" y="-2"/>
              <a:chExt cx="1012727" cy="580991"/>
            </a:xfrm>
          </p:grpSpPr>
          <p:sp>
            <p:nvSpPr>
              <p:cNvPr id="142" name="Oval"/>
              <p:cNvSpPr/>
              <p:nvPr/>
            </p:nvSpPr>
            <p:spPr>
              <a:xfrm>
                <a:off x="-1" y="-2"/>
                <a:ext cx="1012727" cy="58099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0CC99"/>
                </a:solidFill>
                <a:prstDash val="solid"/>
                <a:round/>
              </a:ln>
              <a:effectLst>
                <a:outerShdw dist="35921" dir="2700000" rotWithShape="0">
                  <a:srgbClr val="808080"/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l" defTabSz="642915" rtl="0" eaLnBrk="1" fontAlgn="auto" latinLnBrk="0" hangingPunct="1">
                  <a:lnSpc>
                    <a:spcPct val="100000"/>
                  </a:lnSpc>
                  <a:spcBef>
                    <a:spcPts val="352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">
                    <a:latin typeface="Hoefler Text"/>
                    <a:ea typeface="Hoefler Text"/>
                    <a:cs typeface="Hoefler Text"/>
                    <a:sym typeface="Hoefler Text"/>
                  </a:defRPr>
                </a:pPr>
                <a:endPara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Hoefler Text"/>
                  <a:sym typeface="Hoefler Text"/>
                </a:endParaRPr>
              </a:p>
            </p:txBody>
          </p:sp>
          <p:sp>
            <p:nvSpPr>
              <p:cNvPr id="143" name="Rank 2"/>
              <p:cNvSpPr/>
              <p:nvPr/>
            </p:nvSpPr>
            <p:spPr>
              <a:xfrm>
                <a:off x="148309" y="134900"/>
                <a:ext cx="716106" cy="31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2145" tIns="32145" rIns="32145" bIns="32145" numCol="1" anchor="ctr">
                <a:spAutoFit/>
              </a:bodyPr>
              <a:lstStyle>
                <a:lvl1pPr defTabSz="914400">
                  <a:spcBef>
                    <a:spcPts val="500"/>
                  </a:spcBef>
                  <a:defRPr sz="1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rPr>
                  <a:t>Rank 2</a:t>
                </a:r>
              </a:p>
            </p:txBody>
          </p:sp>
        </p:grpSp>
        <p:sp>
          <p:nvSpPr>
            <p:cNvPr id="145" name="Oval"/>
            <p:cNvSpPr/>
            <p:nvPr/>
          </p:nvSpPr>
          <p:spPr>
            <a:xfrm>
              <a:off x="1229222" y="1425121"/>
              <a:ext cx="1068507" cy="50383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CC99"/>
              </a:solidFill>
              <a:prstDash val="solid"/>
              <a:round/>
            </a:ln>
            <a:effectLst>
              <a:outerShdw dist="35921" dir="2700000" rotWithShape="0">
                <a:srgbClr val="808080"/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0" marR="0" lvl="0" indent="0" algn="l" defTabSz="642915" rtl="0" eaLnBrk="1" fontAlgn="auto" latinLnBrk="0" hangingPunct="1">
                <a:lnSpc>
                  <a:spcPct val="100000"/>
                </a:lnSpc>
                <a:spcBef>
                  <a:spcPts val="35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">
                  <a:latin typeface="Hoefler Text"/>
                  <a:ea typeface="Hoefler Text"/>
                  <a:cs typeface="Hoefler Text"/>
                  <a:sym typeface="Hoefler Text"/>
                </a:defRPr>
              </a:pPr>
              <a:endParaRPr kumimoji="0" sz="1000" b="0" i="0" u="none" strike="noStrike" kern="1200" cap="none" spc="0" normalizeH="0" baseline="0" noProof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Hoefler Text"/>
                <a:sym typeface="Hoefler Text"/>
              </a:endParaRPr>
            </a:p>
          </p:txBody>
        </p:sp>
        <p:sp>
          <p:nvSpPr>
            <p:cNvPr id="146" name="Rank 3"/>
            <p:cNvSpPr/>
            <p:nvPr/>
          </p:nvSpPr>
          <p:spPr>
            <a:xfrm>
              <a:off x="1385701" y="1521442"/>
              <a:ext cx="755550" cy="311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2145" tIns="32145" rIns="32145" bIns="32145" numCol="1" anchor="ctr">
              <a:spAutoFit/>
            </a:bodyPr>
            <a:lstStyle>
              <a:lvl1pPr defTabSz="914400">
                <a:spcBef>
                  <a:spcPts val="500"/>
                </a:spcBef>
                <a:defRPr sz="1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Rank 3</a:t>
              </a:r>
            </a:p>
          </p:txBody>
        </p:sp>
        <p:sp>
          <p:nvSpPr>
            <p:cNvPr id="147" name="Arrow"/>
            <p:cNvSpPr/>
            <p:nvPr/>
          </p:nvSpPr>
          <p:spPr>
            <a:xfrm>
              <a:off x="2771257" y="890533"/>
              <a:ext cx="608598" cy="393798"/>
            </a:xfrm>
            <a:prstGeom prst="rightArrow">
              <a:avLst>
                <a:gd name="adj1" fmla="val 32000"/>
                <a:gd name="adj2" fmla="val 116267"/>
              </a:avLst>
            </a:prstGeom>
            <a:solidFill>
              <a:srgbClr val="FFFFFF"/>
            </a:solidFill>
            <a:ln w="25400" cap="flat">
              <a:solidFill>
                <a:srgbClr val="00CC99"/>
              </a:solidFill>
              <a:prstDash val="solid"/>
              <a:round/>
            </a:ln>
            <a:effectLst>
              <a:outerShdw dist="35921" dir="2700000" rotWithShape="0">
                <a:srgbClr val="808080"/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0" marR="0" lvl="0" indent="0" algn="l" defTabSz="642915" rtl="0" eaLnBrk="1" fontAlgn="auto" latinLnBrk="0" hangingPunct="1">
                <a:lnSpc>
                  <a:spcPct val="100000"/>
                </a:lnSpc>
                <a:spcBef>
                  <a:spcPts val="35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1000" b="0" i="0" u="none" strike="noStrike" kern="1200" cap="none" spc="0" normalizeH="0" baseline="0" noProof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" name="MPI_Comm_Split_Type (Shared Memory, NUMA)"/>
            <p:cNvSpPr/>
            <p:nvPr/>
          </p:nvSpPr>
          <p:spPr>
            <a:xfrm rot="16200000">
              <a:off x="1555579" y="852161"/>
              <a:ext cx="1998157" cy="530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2145" tIns="32145" rIns="32145" bIns="32145" numCol="1" anchor="t">
              <a:spAutoFit/>
            </a:bodyPr>
            <a:lstStyle>
              <a:lvl1pPr algn="l" defTabSz="914400">
                <a:defRPr sz="1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MPI_Comm_split_type (color)</a:t>
              </a:r>
            </a:p>
          </p:txBody>
        </p:sp>
        <p:sp>
          <p:nvSpPr>
            <p:cNvPr id="149" name="Communicator"/>
            <p:cNvSpPr/>
            <p:nvPr/>
          </p:nvSpPr>
          <p:spPr>
            <a:xfrm>
              <a:off x="568444" y="2211472"/>
              <a:ext cx="1229370" cy="311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2145" tIns="32145" rIns="32145" bIns="32145" numCol="1" anchor="t">
              <a:spAutoFit/>
            </a:bodyPr>
            <a:lstStyle>
              <a:lvl1pPr algn="l" defTabSz="914400">
                <a:spcBef>
                  <a:spcPts val="500"/>
                </a:spcBef>
                <a:defRPr sz="1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Communicator</a:t>
              </a:r>
            </a:p>
          </p:txBody>
        </p:sp>
        <p:sp>
          <p:nvSpPr>
            <p:cNvPr id="150" name="Rectangle"/>
            <p:cNvSpPr/>
            <p:nvPr/>
          </p:nvSpPr>
          <p:spPr>
            <a:xfrm>
              <a:off x="3392986" y="1257637"/>
              <a:ext cx="2271729" cy="866405"/>
            </a:xfrm>
            <a:prstGeom prst="rect">
              <a:avLst/>
            </a:prstGeom>
            <a:gradFill flip="none" rotWithShape="1">
              <a:gsLst>
                <a:gs pos="0">
                  <a:srgbClr val="77AD96"/>
                </a:gs>
                <a:gs pos="80000">
                  <a:srgbClr val="9CE3C5"/>
                </a:gs>
                <a:gs pos="100000">
                  <a:srgbClr val="9CE5C6"/>
                </a:gs>
              </a:gsLst>
              <a:lin ang="16200000" scaled="0"/>
            </a:gradFill>
            <a:ln w="9525" cap="flat">
              <a:solidFill>
                <a:srgbClr val="A5DEC6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0" marR="0" lvl="0" indent="0" algn="l" defTabSz="642915" rtl="0" eaLnBrk="1" fontAlgn="auto" latinLnBrk="0" hangingPunct="1">
                <a:lnSpc>
                  <a:spcPct val="100000"/>
                </a:lnSpc>
                <a:spcBef>
                  <a:spcPts val="42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1000" b="0" i="0" u="none" strike="noStrike" kern="1200" cap="none" spc="0" normalizeH="0" baseline="0" noProof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" name="Oval"/>
            <p:cNvSpPr/>
            <p:nvPr/>
          </p:nvSpPr>
          <p:spPr>
            <a:xfrm>
              <a:off x="3473487" y="1349889"/>
              <a:ext cx="1057631" cy="48617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CC99"/>
              </a:solidFill>
              <a:prstDash val="solid"/>
              <a:round/>
            </a:ln>
            <a:effectLst>
              <a:outerShdw dist="35921" dir="2700000" rotWithShape="0">
                <a:srgbClr val="808080"/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0" marR="0" lvl="0" indent="0" algn="l" defTabSz="642915" rtl="0" eaLnBrk="1" fontAlgn="auto" latinLnBrk="0" hangingPunct="1">
                <a:lnSpc>
                  <a:spcPct val="100000"/>
                </a:lnSpc>
                <a:spcBef>
                  <a:spcPts val="35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">
                  <a:latin typeface="Hoefler Text"/>
                  <a:ea typeface="Hoefler Text"/>
                  <a:cs typeface="Hoefler Text"/>
                  <a:sym typeface="Hoefler Text"/>
                </a:defRPr>
              </a:pPr>
              <a:endParaRPr kumimoji="0" sz="1000" b="0" i="0" u="none" strike="noStrike" kern="1200" cap="none" spc="0" normalizeH="0" baseline="0" noProof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Hoefler Text"/>
                <a:sym typeface="Hoefler Text"/>
              </a:endParaRPr>
            </a:p>
          </p:txBody>
        </p:sp>
        <p:sp>
          <p:nvSpPr>
            <p:cNvPr id="152" name="Rank 0"/>
            <p:cNvSpPr/>
            <p:nvPr/>
          </p:nvSpPr>
          <p:spPr>
            <a:xfrm>
              <a:off x="3628372" y="1437381"/>
              <a:ext cx="747860" cy="311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2145" tIns="32145" rIns="32145" bIns="32145" numCol="1" anchor="ctr">
              <a:spAutoFit/>
            </a:bodyPr>
            <a:lstStyle>
              <a:lvl1pPr defTabSz="914400">
                <a:spcBef>
                  <a:spcPts val="500"/>
                </a:spcBef>
                <a:defRPr sz="1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Rank 0</a:t>
              </a:r>
            </a:p>
          </p:txBody>
        </p:sp>
        <p:sp>
          <p:nvSpPr>
            <p:cNvPr id="153" name="Oval"/>
            <p:cNvSpPr/>
            <p:nvPr/>
          </p:nvSpPr>
          <p:spPr>
            <a:xfrm>
              <a:off x="4626923" y="1349889"/>
              <a:ext cx="973656" cy="46383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CC99"/>
              </a:solidFill>
              <a:prstDash val="solid"/>
              <a:round/>
            </a:ln>
            <a:effectLst>
              <a:outerShdw dist="35921" dir="2700000" rotWithShape="0">
                <a:srgbClr val="808080"/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0" marR="0" lvl="0" indent="0" algn="l" defTabSz="642915" rtl="0" eaLnBrk="1" fontAlgn="auto" latinLnBrk="0" hangingPunct="1">
                <a:lnSpc>
                  <a:spcPct val="100000"/>
                </a:lnSpc>
                <a:spcBef>
                  <a:spcPts val="35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">
                  <a:latin typeface="Hoefler Text"/>
                  <a:ea typeface="Hoefler Text"/>
                  <a:cs typeface="Hoefler Text"/>
                  <a:sym typeface="Hoefler Text"/>
                </a:defRPr>
              </a:pPr>
              <a:endParaRPr kumimoji="0" sz="1000" b="0" i="0" u="none" strike="noStrike" kern="1200" cap="none" spc="0" normalizeH="0" baseline="0" noProof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Hoefler Text"/>
                <a:sym typeface="Hoefler Text"/>
              </a:endParaRPr>
            </a:p>
          </p:txBody>
        </p:sp>
        <p:sp>
          <p:nvSpPr>
            <p:cNvPr id="154" name="Rank 1"/>
            <p:cNvSpPr/>
            <p:nvPr/>
          </p:nvSpPr>
          <p:spPr>
            <a:xfrm>
              <a:off x="4769510" y="1426211"/>
              <a:ext cx="688480" cy="311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2145" tIns="32145" rIns="32145" bIns="32145" numCol="1" anchor="ctr">
              <a:spAutoFit/>
            </a:bodyPr>
            <a:lstStyle>
              <a:lvl1pPr defTabSz="914400">
                <a:spcBef>
                  <a:spcPts val="500"/>
                </a:spcBef>
                <a:defRPr sz="1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Rank 1</a:t>
              </a:r>
            </a:p>
          </p:txBody>
        </p:sp>
        <p:sp>
          <p:nvSpPr>
            <p:cNvPr id="155" name="Communicator 2"/>
            <p:cNvSpPr/>
            <p:nvPr/>
          </p:nvSpPr>
          <p:spPr>
            <a:xfrm>
              <a:off x="3949023" y="2124037"/>
              <a:ext cx="1316938" cy="311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2145" tIns="32145" rIns="32145" bIns="32145" numCol="1" anchor="t">
              <a:spAutoFit/>
            </a:bodyPr>
            <a:lstStyle>
              <a:lvl1pPr algn="l" defTabSz="914400">
                <a:spcBef>
                  <a:spcPts val="500"/>
                </a:spcBef>
                <a:defRPr sz="1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Communicator 2</a:t>
              </a:r>
            </a:p>
          </p:txBody>
        </p:sp>
        <p:sp>
          <p:nvSpPr>
            <p:cNvPr id="156" name="NUMA 0"/>
            <p:cNvSpPr/>
            <p:nvPr/>
          </p:nvSpPr>
          <p:spPr>
            <a:xfrm>
              <a:off x="851166" y="663959"/>
              <a:ext cx="832391" cy="311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2145" tIns="32145" rIns="32145" bIns="32145" numCol="1" anchor="t">
              <a:spAutoFit/>
            </a:bodyPr>
            <a:lstStyle>
              <a:lvl1pPr algn="l" defTabSz="914400">
                <a:spcBef>
                  <a:spcPts val="500"/>
                </a:spcBef>
                <a:defRPr sz="1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Color 0</a:t>
              </a:r>
            </a:p>
          </p:txBody>
        </p:sp>
        <p:sp>
          <p:nvSpPr>
            <p:cNvPr id="157" name="NUMA 0"/>
            <p:cNvSpPr/>
            <p:nvPr/>
          </p:nvSpPr>
          <p:spPr>
            <a:xfrm>
              <a:off x="851166" y="1885266"/>
              <a:ext cx="832391" cy="311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2145" tIns="32145" rIns="32145" bIns="32145" numCol="1" anchor="t">
              <a:spAutoFit/>
            </a:bodyPr>
            <a:lstStyle>
              <a:lvl1pPr algn="l" defTabSz="914400">
                <a:spcBef>
                  <a:spcPts val="500"/>
                </a:spcBef>
                <a:defRPr sz="1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Color 1</a:t>
              </a: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92986" y="0"/>
              <a:ext cx="2271729" cy="866404"/>
            </a:xfrm>
            <a:prstGeom prst="rect">
              <a:avLst/>
            </a:prstGeom>
            <a:gradFill flip="none" rotWithShape="1">
              <a:gsLst>
                <a:gs pos="0">
                  <a:srgbClr val="77AD96"/>
                </a:gs>
                <a:gs pos="80000">
                  <a:srgbClr val="9CE3C5"/>
                </a:gs>
                <a:gs pos="100000">
                  <a:srgbClr val="9CE5C6"/>
                </a:gs>
              </a:gsLst>
              <a:lin ang="16200000" scaled="0"/>
            </a:gradFill>
            <a:ln w="9525" cap="flat">
              <a:solidFill>
                <a:srgbClr val="A5DEC6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0" marR="0" lvl="0" indent="0" algn="l" defTabSz="642915" rtl="0" eaLnBrk="1" fontAlgn="auto" latinLnBrk="0" hangingPunct="1">
                <a:lnSpc>
                  <a:spcPct val="100000"/>
                </a:lnSpc>
                <a:spcBef>
                  <a:spcPts val="42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1000" b="0" i="0" u="none" strike="noStrike" kern="1200" cap="none" spc="0" normalizeH="0" baseline="0" noProof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9" name="Oval"/>
            <p:cNvSpPr/>
            <p:nvPr/>
          </p:nvSpPr>
          <p:spPr>
            <a:xfrm>
              <a:off x="3473487" y="92251"/>
              <a:ext cx="1057631" cy="48617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CC99"/>
              </a:solidFill>
              <a:prstDash val="solid"/>
              <a:round/>
            </a:ln>
            <a:effectLst>
              <a:outerShdw dist="35921" dir="2700000" rotWithShape="0">
                <a:srgbClr val="808080"/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0" marR="0" lvl="0" indent="0" algn="l" defTabSz="642915" rtl="0" eaLnBrk="1" fontAlgn="auto" latinLnBrk="0" hangingPunct="1">
                <a:lnSpc>
                  <a:spcPct val="100000"/>
                </a:lnSpc>
                <a:spcBef>
                  <a:spcPts val="35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">
                  <a:latin typeface="Hoefler Text"/>
                  <a:ea typeface="Hoefler Text"/>
                  <a:cs typeface="Hoefler Text"/>
                  <a:sym typeface="Hoefler Text"/>
                </a:defRPr>
              </a:pPr>
              <a:endParaRPr kumimoji="0" sz="1000" b="0" i="0" u="none" strike="noStrike" kern="1200" cap="none" spc="0" normalizeH="0" baseline="0" noProof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Hoefler Text"/>
                <a:sym typeface="Hoefler Text"/>
              </a:endParaRPr>
            </a:p>
          </p:txBody>
        </p:sp>
        <p:sp>
          <p:nvSpPr>
            <p:cNvPr id="160" name="Rank 0"/>
            <p:cNvSpPr/>
            <p:nvPr/>
          </p:nvSpPr>
          <p:spPr>
            <a:xfrm>
              <a:off x="3628372" y="179743"/>
              <a:ext cx="747860" cy="311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2145" tIns="32145" rIns="32145" bIns="32145" numCol="1" anchor="ctr">
              <a:spAutoFit/>
            </a:bodyPr>
            <a:lstStyle>
              <a:lvl1pPr defTabSz="914400">
                <a:spcBef>
                  <a:spcPts val="500"/>
                </a:spcBef>
                <a:defRPr sz="1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Rank 0</a:t>
              </a:r>
            </a:p>
          </p:txBody>
        </p:sp>
        <p:sp>
          <p:nvSpPr>
            <p:cNvPr id="161" name="Oval"/>
            <p:cNvSpPr/>
            <p:nvPr/>
          </p:nvSpPr>
          <p:spPr>
            <a:xfrm>
              <a:off x="4626923" y="92251"/>
              <a:ext cx="973656" cy="46383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CC99"/>
              </a:solidFill>
              <a:prstDash val="solid"/>
              <a:round/>
            </a:ln>
            <a:effectLst>
              <a:outerShdw dist="35921" dir="2700000" rotWithShape="0">
                <a:srgbClr val="808080"/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0" marR="0" lvl="0" indent="0" algn="l" defTabSz="642915" rtl="0" eaLnBrk="1" fontAlgn="auto" latinLnBrk="0" hangingPunct="1">
                <a:lnSpc>
                  <a:spcPct val="100000"/>
                </a:lnSpc>
                <a:spcBef>
                  <a:spcPts val="35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">
                  <a:latin typeface="Hoefler Text"/>
                  <a:ea typeface="Hoefler Text"/>
                  <a:cs typeface="Hoefler Text"/>
                  <a:sym typeface="Hoefler Text"/>
                </a:defRPr>
              </a:pPr>
              <a:endParaRPr kumimoji="0" sz="1000" b="0" i="0" u="none" strike="noStrike" kern="1200" cap="none" spc="0" normalizeH="0" baseline="0" noProof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Hoefler Text"/>
                <a:sym typeface="Hoefler Text"/>
              </a:endParaRPr>
            </a:p>
          </p:txBody>
        </p:sp>
        <p:sp>
          <p:nvSpPr>
            <p:cNvPr id="162" name="Rank 1"/>
            <p:cNvSpPr/>
            <p:nvPr/>
          </p:nvSpPr>
          <p:spPr>
            <a:xfrm>
              <a:off x="4769510" y="168573"/>
              <a:ext cx="688480" cy="311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2145" tIns="32145" rIns="32145" bIns="32145" numCol="1" anchor="ctr">
              <a:spAutoFit/>
            </a:bodyPr>
            <a:lstStyle>
              <a:lvl1pPr defTabSz="914400">
                <a:spcBef>
                  <a:spcPts val="500"/>
                </a:spcBef>
                <a:defRPr sz="1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Rank 1</a:t>
              </a:r>
            </a:p>
          </p:txBody>
        </p:sp>
        <p:sp>
          <p:nvSpPr>
            <p:cNvPr id="163" name="Communicator 2"/>
            <p:cNvSpPr/>
            <p:nvPr/>
          </p:nvSpPr>
          <p:spPr>
            <a:xfrm>
              <a:off x="3949023" y="866400"/>
              <a:ext cx="1316938" cy="311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2145" tIns="32145" rIns="32145" bIns="32145" numCol="1" anchor="t">
              <a:spAutoFit/>
            </a:bodyPr>
            <a:lstStyle>
              <a:lvl1pPr algn="l" defTabSz="914400">
                <a:spcBef>
                  <a:spcPts val="500"/>
                </a:spcBef>
                <a:defRPr sz="1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Communicator 1</a:t>
              </a:r>
            </a:p>
          </p:txBody>
        </p:sp>
      </p:grpSp>
      <p:grpSp>
        <p:nvGrpSpPr>
          <p:cNvPr id="198" name="Group"/>
          <p:cNvGrpSpPr/>
          <p:nvPr/>
        </p:nvGrpSpPr>
        <p:grpSpPr>
          <a:xfrm>
            <a:off x="5063615" y="4184718"/>
            <a:ext cx="4029772" cy="1464412"/>
            <a:chOff x="-1" y="0"/>
            <a:chExt cx="5664718" cy="2522663"/>
          </a:xfrm>
        </p:grpSpPr>
        <p:grpSp>
          <p:nvGrpSpPr>
            <p:cNvPr id="196" name="Group"/>
            <p:cNvGrpSpPr/>
            <p:nvPr/>
          </p:nvGrpSpPr>
          <p:grpSpPr>
            <a:xfrm>
              <a:off x="-1" y="0"/>
              <a:ext cx="5664718" cy="2522663"/>
              <a:chOff x="-1" y="0"/>
              <a:chExt cx="5664717" cy="2522662"/>
            </a:xfrm>
          </p:grpSpPr>
          <p:sp>
            <p:nvSpPr>
              <p:cNvPr id="165" name="Rectangle"/>
              <p:cNvSpPr/>
              <p:nvPr/>
            </p:nvSpPr>
            <p:spPr>
              <a:xfrm>
                <a:off x="0" y="77032"/>
                <a:ext cx="2366259" cy="2107279"/>
              </a:xfrm>
              <a:prstGeom prst="rect">
                <a:avLst/>
              </a:prstGeom>
              <a:gradFill flip="none" rotWithShape="1">
                <a:gsLst>
                  <a:gs pos="0">
                    <a:srgbClr val="77AD96"/>
                  </a:gs>
                  <a:gs pos="80000">
                    <a:srgbClr val="9CE3C5"/>
                  </a:gs>
                  <a:gs pos="100000">
                    <a:srgbClr val="9CE5C6"/>
                  </a:gs>
                </a:gsLst>
                <a:lin ang="16200000" scaled="0"/>
              </a:gradFill>
              <a:ln w="9525" cap="flat">
                <a:solidFill>
                  <a:srgbClr val="A5DEC6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l" defTabSz="642915" rtl="0" eaLnBrk="1" fontAlgn="auto" latinLnBrk="0" hangingPunct="1">
                  <a:lnSpc>
                    <a:spcPct val="100000"/>
                  </a:lnSpc>
                  <a:spcBef>
                    <a:spcPts val="422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6" name="Line"/>
              <p:cNvSpPr/>
              <p:nvPr/>
            </p:nvSpPr>
            <p:spPr>
              <a:xfrm flipV="1">
                <a:off x="-1" y="1116284"/>
                <a:ext cx="2338894" cy="1805"/>
              </a:xfrm>
              <a:prstGeom prst="line">
                <a:avLst/>
              </a:prstGeom>
              <a:noFill/>
              <a:ln w="25400" cap="flat">
                <a:solidFill>
                  <a:srgbClr val="2D2DB9"/>
                </a:solidFill>
                <a:prstDash val="sysDot"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2145" tIns="32145" rIns="32145" bIns="32145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9" name="Rank 0"/>
              <p:cNvGrpSpPr/>
              <p:nvPr/>
            </p:nvGrpSpPr>
            <p:grpSpPr>
              <a:xfrm>
                <a:off x="99864" y="107762"/>
                <a:ext cx="1020315" cy="546847"/>
                <a:chOff x="-1" y="-1"/>
                <a:chExt cx="1020314" cy="546845"/>
              </a:xfrm>
            </p:grpSpPr>
            <p:sp>
              <p:nvSpPr>
                <p:cNvPr id="167" name="Oval"/>
                <p:cNvSpPr/>
                <p:nvPr/>
              </p:nvSpPr>
              <p:spPr>
                <a:xfrm>
                  <a:off x="-1" y="-1"/>
                  <a:ext cx="1020314" cy="54684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rgbClr val="00CC99"/>
                  </a:solidFill>
                  <a:prstDash val="solid"/>
                  <a:round/>
                </a:ln>
                <a:effectLst>
                  <a:outerShdw dist="35921" dir="2700000" rotWithShape="0">
                    <a:srgbClr val="808080"/>
                  </a:outerShdw>
                </a:effectLst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marL="0" marR="0" lvl="0" indent="0" algn="l" defTabSz="642915" rtl="0" eaLnBrk="1" fontAlgn="auto" latinLnBrk="0" hangingPunct="1">
                    <a:lnSpc>
                      <a:spcPct val="100000"/>
                    </a:lnSpc>
                    <a:spcBef>
                      <a:spcPts val="352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">
                      <a:latin typeface="Hoefler Text"/>
                      <a:ea typeface="Hoefler Text"/>
                      <a:cs typeface="Hoefler Text"/>
                      <a:sym typeface="Hoefler Text"/>
                    </a:defRPr>
                  </a:pPr>
                  <a:endParaRPr kumimoji="0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Hoefler Text"/>
                    <a:sym typeface="Hoefler Text"/>
                  </a:endParaRPr>
                </a:p>
              </p:txBody>
            </p:sp>
            <p:sp>
              <p:nvSpPr>
                <p:cNvPr id="168" name="Rank 0"/>
                <p:cNvSpPr/>
                <p:nvPr/>
              </p:nvSpPr>
              <p:spPr>
                <a:xfrm>
                  <a:off x="149420" y="117827"/>
                  <a:ext cx="721468" cy="3111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2145" tIns="32145" rIns="32145" bIns="32145" numCol="1" anchor="ctr">
                  <a:spAutoFit/>
                </a:bodyPr>
                <a:lstStyle>
                  <a:lvl1pPr defTabSz="914400">
                    <a:spcBef>
                      <a:spcPts val="500"/>
                    </a:spcBef>
                    <a:defRPr sz="1000"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2D2D2">
                          <a:lumMod val="10000"/>
                        </a:srgbClr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  <a:sym typeface="Times New Roman"/>
                    </a:rPr>
                    <a:t>Rank 0</a:t>
                  </a:r>
                </a:p>
              </p:txBody>
            </p:sp>
          </p:grpSp>
          <p:grpSp>
            <p:nvGrpSpPr>
              <p:cNvPr id="172" name="Rank 1"/>
              <p:cNvGrpSpPr/>
              <p:nvPr/>
            </p:nvGrpSpPr>
            <p:grpSpPr>
              <a:xfrm>
                <a:off x="1271564" y="108307"/>
                <a:ext cx="992042" cy="596555"/>
                <a:chOff x="0" y="-1"/>
                <a:chExt cx="992041" cy="596554"/>
              </a:xfrm>
            </p:grpSpPr>
            <p:sp>
              <p:nvSpPr>
                <p:cNvPr id="170" name="Oval"/>
                <p:cNvSpPr/>
                <p:nvPr/>
              </p:nvSpPr>
              <p:spPr>
                <a:xfrm>
                  <a:off x="0" y="-1"/>
                  <a:ext cx="992041" cy="596554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rgbClr val="00CC99"/>
                  </a:solidFill>
                  <a:prstDash val="solid"/>
                  <a:round/>
                </a:ln>
                <a:effectLst>
                  <a:outerShdw dist="35921" dir="2700000" rotWithShape="0">
                    <a:srgbClr val="808080"/>
                  </a:outerShdw>
                </a:effectLst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marL="0" marR="0" lvl="0" indent="0" algn="l" defTabSz="642915" rtl="0" eaLnBrk="1" fontAlgn="auto" latinLnBrk="0" hangingPunct="1">
                    <a:lnSpc>
                      <a:spcPct val="100000"/>
                    </a:lnSpc>
                    <a:spcBef>
                      <a:spcPts val="352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">
                      <a:latin typeface="Hoefler Text"/>
                      <a:ea typeface="Hoefler Text"/>
                      <a:cs typeface="Hoefler Text"/>
                      <a:sym typeface="Hoefler Text"/>
                    </a:defRPr>
                  </a:pPr>
                  <a:endParaRPr kumimoji="0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Hoefler Text"/>
                    <a:sym typeface="Hoefler Text"/>
                  </a:endParaRPr>
                </a:p>
              </p:txBody>
            </p:sp>
            <p:sp>
              <p:nvSpPr>
                <p:cNvPr id="171" name="Rank 1"/>
                <p:cNvSpPr/>
                <p:nvPr/>
              </p:nvSpPr>
              <p:spPr>
                <a:xfrm>
                  <a:off x="145280" y="142681"/>
                  <a:ext cx="701479" cy="3111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2145" tIns="32145" rIns="32145" bIns="32145" numCol="1" anchor="ctr">
                  <a:spAutoFit/>
                </a:bodyPr>
                <a:lstStyle>
                  <a:lvl1pPr defTabSz="914400">
                    <a:spcBef>
                      <a:spcPts val="500"/>
                    </a:spcBef>
                    <a:defRPr sz="1000"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2D2D2">
                          <a:lumMod val="10000"/>
                        </a:srgbClr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  <a:sym typeface="Times New Roman"/>
                    </a:rPr>
                    <a:t>Rank 1</a:t>
                  </a:r>
                </a:p>
              </p:txBody>
            </p:sp>
          </p:grpSp>
          <p:grpSp>
            <p:nvGrpSpPr>
              <p:cNvPr id="175" name="Rank 2"/>
              <p:cNvGrpSpPr/>
              <p:nvPr/>
            </p:nvGrpSpPr>
            <p:grpSpPr>
              <a:xfrm>
                <a:off x="72437" y="1373446"/>
                <a:ext cx="1012729" cy="580992"/>
                <a:chOff x="-1" y="-2"/>
                <a:chExt cx="1012727" cy="580991"/>
              </a:xfrm>
            </p:grpSpPr>
            <p:sp>
              <p:nvSpPr>
                <p:cNvPr id="173" name="Oval"/>
                <p:cNvSpPr/>
                <p:nvPr/>
              </p:nvSpPr>
              <p:spPr>
                <a:xfrm>
                  <a:off x="-1" y="-2"/>
                  <a:ext cx="1012727" cy="580991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rgbClr val="00CC99"/>
                  </a:solidFill>
                  <a:prstDash val="solid"/>
                  <a:round/>
                </a:ln>
                <a:effectLst>
                  <a:outerShdw dist="35921" dir="2700000" rotWithShape="0">
                    <a:srgbClr val="808080"/>
                  </a:outerShdw>
                </a:effectLst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marL="0" marR="0" lvl="0" indent="0" algn="l" defTabSz="642915" rtl="0" eaLnBrk="1" fontAlgn="auto" latinLnBrk="0" hangingPunct="1">
                    <a:lnSpc>
                      <a:spcPct val="100000"/>
                    </a:lnSpc>
                    <a:spcBef>
                      <a:spcPts val="352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800">
                      <a:latin typeface="Hoefler Text"/>
                      <a:ea typeface="Hoefler Text"/>
                      <a:cs typeface="Hoefler Text"/>
                      <a:sym typeface="Hoefler Text"/>
                    </a:defRPr>
                  </a:pPr>
                  <a:endParaRPr kumimoji="0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Hoefler Text"/>
                    <a:sym typeface="Hoefler Text"/>
                  </a:endParaRPr>
                </a:p>
              </p:txBody>
            </p:sp>
            <p:sp>
              <p:nvSpPr>
                <p:cNvPr id="174" name="Rank 2"/>
                <p:cNvSpPr/>
                <p:nvPr/>
              </p:nvSpPr>
              <p:spPr>
                <a:xfrm>
                  <a:off x="148309" y="134900"/>
                  <a:ext cx="716106" cy="3111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32145" tIns="32145" rIns="32145" bIns="32145" numCol="1" anchor="ctr">
                  <a:spAutoFit/>
                </a:bodyPr>
                <a:lstStyle>
                  <a:lvl1pPr defTabSz="914400">
                    <a:spcBef>
                      <a:spcPts val="500"/>
                    </a:spcBef>
                    <a:defRPr sz="1000"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2D2D2">
                          <a:lumMod val="10000"/>
                        </a:srgbClr>
                      </a:solidFill>
                      <a:effectLst/>
                      <a:uLnTx/>
                      <a:uFillTx/>
                      <a:latin typeface="Times New Roman"/>
                      <a:cs typeface="Times New Roman"/>
                      <a:sym typeface="Times New Roman"/>
                    </a:rPr>
                    <a:t>Rank 2</a:t>
                  </a:r>
                </a:p>
              </p:txBody>
            </p:sp>
          </p:grpSp>
          <p:sp>
            <p:nvSpPr>
              <p:cNvPr id="176" name="Oval"/>
              <p:cNvSpPr/>
              <p:nvPr/>
            </p:nvSpPr>
            <p:spPr>
              <a:xfrm>
                <a:off x="1229222" y="1425121"/>
                <a:ext cx="1068507" cy="503833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0CC99"/>
                </a:solidFill>
                <a:prstDash val="solid"/>
                <a:round/>
              </a:ln>
              <a:effectLst>
                <a:outerShdw dist="35921" dir="2700000" rotWithShape="0">
                  <a:srgbClr val="808080"/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l" defTabSz="642915" rtl="0" eaLnBrk="1" fontAlgn="auto" latinLnBrk="0" hangingPunct="1">
                  <a:lnSpc>
                    <a:spcPct val="100000"/>
                  </a:lnSpc>
                  <a:spcBef>
                    <a:spcPts val="352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">
                    <a:latin typeface="Hoefler Text"/>
                    <a:ea typeface="Hoefler Text"/>
                    <a:cs typeface="Hoefler Text"/>
                    <a:sym typeface="Hoefler Text"/>
                  </a:defRPr>
                </a:pPr>
                <a:endPara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Hoefler Text"/>
                  <a:sym typeface="Hoefler Text"/>
                </a:endParaRPr>
              </a:p>
            </p:txBody>
          </p:sp>
          <p:sp>
            <p:nvSpPr>
              <p:cNvPr id="177" name="Rank 3"/>
              <p:cNvSpPr/>
              <p:nvPr/>
            </p:nvSpPr>
            <p:spPr>
              <a:xfrm>
                <a:off x="1385699" y="1521441"/>
                <a:ext cx="755550" cy="3111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2145" tIns="32145" rIns="32145" bIns="32145" numCol="1" anchor="ctr">
                <a:spAutoFit/>
              </a:bodyPr>
              <a:lstStyle>
                <a:lvl1pPr defTabSz="914400">
                  <a:spcBef>
                    <a:spcPts val="500"/>
                  </a:spcBef>
                  <a:defRPr sz="1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rPr>
                  <a:t>Rank 3</a:t>
                </a:r>
              </a:p>
            </p:txBody>
          </p:sp>
          <p:sp>
            <p:nvSpPr>
              <p:cNvPr id="178" name="Arrow"/>
              <p:cNvSpPr/>
              <p:nvPr/>
            </p:nvSpPr>
            <p:spPr>
              <a:xfrm>
                <a:off x="2771258" y="890533"/>
                <a:ext cx="608598" cy="393798"/>
              </a:xfrm>
              <a:prstGeom prst="rightArrow">
                <a:avLst>
                  <a:gd name="adj1" fmla="val 32000"/>
                  <a:gd name="adj2" fmla="val 116267"/>
                </a:avLst>
              </a:prstGeom>
              <a:solidFill>
                <a:srgbClr val="FFFFFF"/>
              </a:solidFill>
              <a:ln w="25400" cap="flat">
                <a:solidFill>
                  <a:srgbClr val="00CC99"/>
                </a:solidFill>
                <a:prstDash val="solid"/>
                <a:round/>
              </a:ln>
              <a:effectLst>
                <a:outerShdw dist="35921" dir="2700000" rotWithShape="0">
                  <a:srgbClr val="808080"/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l" defTabSz="642915" rtl="0" eaLnBrk="1" fontAlgn="auto" latinLnBrk="0" hangingPunct="1">
                  <a:lnSpc>
                    <a:spcPct val="100000"/>
                  </a:lnSpc>
                  <a:spcBef>
                    <a:spcPts val="352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79" name="MPI_Comm_Split_Type (Shared Memory, NUMA)"/>
              <p:cNvSpPr/>
              <p:nvPr/>
            </p:nvSpPr>
            <p:spPr>
              <a:xfrm rot="16200000">
                <a:off x="1625431" y="852162"/>
                <a:ext cx="1998155" cy="5300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2145" tIns="32145" rIns="32145" bIns="32145" numCol="1" anchor="t">
                <a:spAutoFit/>
              </a:bodyPr>
              <a:lstStyle>
                <a:lvl1pPr algn="l" defTabSz="914400">
                  <a:defRPr sz="1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rPr>
                  <a:t>MPI_Comm_split_type (Sharedmem, numanode)</a:t>
                </a:r>
              </a:p>
            </p:txBody>
          </p:sp>
          <p:sp>
            <p:nvSpPr>
              <p:cNvPr id="180" name="Communicator"/>
              <p:cNvSpPr/>
              <p:nvPr/>
            </p:nvSpPr>
            <p:spPr>
              <a:xfrm>
                <a:off x="568444" y="2211471"/>
                <a:ext cx="1229370" cy="3111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2145" tIns="32145" rIns="32145" bIns="32145" numCol="1" anchor="t">
                <a:spAutoFit/>
              </a:bodyPr>
              <a:lstStyle>
                <a:lvl1pPr algn="l" defTabSz="914400">
                  <a:spcBef>
                    <a:spcPts val="500"/>
                  </a:spcBef>
                  <a:defRPr sz="1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rPr>
                  <a:t>Communicator</a:t>
                </a:r>
              </a:p>
            </p:txBody>
          </p:sp>
          <p:sp>
            <p:nvSpPr>
              <p:cNvPr id="181" name="Rectangle"/>
              <p:cNvSpPr/>
              <p:nvPr/>
            </p:nvSpPr>
            <p:spPr>
              <a:xfrm>
                <a:off x="3392987" y="1257637"/>
                <a:ext cx="2271729" cy="866405"/>
              </a:xfrm>
              <a:prstGeom prst="rect">
                <a:avLst/>
              </a:prstGeom>
              <a:gradFill flip="none" rotWithShape="1">
                <a:gsLst>
                  <a:gs pos="0">
                    <a:srgbClr val="77AD96"/>
                  </a:gs>
                  <a:gs pos="80000">
                    <a:srgbClr val="9CE3C5"/>
                  </a:gs>
                  <a:gs pos="100000">
                    <a:srgbClr val="9CE5C6"/>
                  </a:gs>
                </a:gsLst>
                <a:lin ang="16200000" scaled="0"/>
              </a:gradFill>
              <a:ln w="9525" cap="flat">
                <a:solidFill>
                  <a:srgbClr val="A5DEC6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l" defTabSz="642915" rtl="0" eaLnBrk="1" fontAlgn="auto" latinLnBrk="0" hangingPunct="1">
                  <a:lnSpc>
                    <a:spcPct val="100000"/>
                  </a:lnSpc>
                  <a:spcBef>
                    <a:spcPts val="422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2" name="Oval"/>
              <p:cNvSpPr/>
              <p:nvPr/>
            </p:nvSpPr>
            <p:spPr>
              <a:xfrm>
                <a:off x="3473488" y="1349889"/>
                <a:ext cx="1057629" cy="486175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0CC99"/>
                </a:solidFill>
                <a:prstDash val="solid"/>
                <a:round/>
              </a:ln>
              <a:effectLst>
                <a:outerShdw dist="35921" dir="2700000" rotWithShape="0">
                  <a:srgbClr val="808080"/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l" defTabSz="642915" rtl="0" eaLnBrk="1" fontAlgn="auto" latinLnBrk="0" hangingPunct="1">
                  <a:lnSpc>
                    <a:spcPct val="100000"/>
                  </a:lnSpc>
                  <a:spcBef>
                    <a:spcPts val="352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">
                    <a:latin typeface="Hoefler Text"/>
                    <a:ea typeface="Hoefler Text"/>
                    <a:cs typeface="Hoefler Text"/>
                    <a:sym typeface="Hoefler Text"/>
                  </a:defRPr>
                </a:pPr>
                <a:endPara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Hoefler Text"/>
                  <a:sym typeface="Hoefler Text"/>
                </a:endParaRPr>
              </a:p>
            </p:txBody>
          </p:sp>
          <p:sp>
            <p:nvSpPr>
              <p:cNvPr id="183" name="Rank 0"/>
              <p:cNvSpPr/>
              <p:nvPr/>
            </p:nvSpPr>
            <p:spPr>
              <a:xfrm>
                <a:off x="3628373" y="1437382"/>
                <a:ext cx="747860" cy="31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2145" tIns="32145" rIns="32145" bIns="32145" numCol="1" anchor="ctr">
                <a:spAutoFit/>
              </a:bodyPr>
              <a:lstStyle>
                <a:lvl1pPr defTabSz="914400">
                  <a:spcBef>
                    <a:spcPts val="500"/>
                  </a:spcBef>
                  <a:defRPr sz="1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rPr>
                  <a:t>Rank 0</a:t>
                </a:r>
              </a:p>
            </p:txBody>
          </p:sp>
          <p:sp>
            <p:nvSpPr>
              <p:cNvPr id="184" name="Oval"/>
              <p:cNvSpPr/>
              <p:nvPr/>
            </p:nvSpPr>
            <p:spPr>
              <a:xfrm>
                <a:off x="4626923" y="1349889"/>
                <a:ext cx="973657" cy="463833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0CC99"/>
                </a:solidFill>
                <a:prstDash val="solid"/>
                <a:round/>
              </a:ln>
              <a:effectLst>
                <a:outerShdw dist="35921" dir="2700000" rotWithShape="0">
                  <a:srgbClr val="808080"/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l" defTabSz="642915" rtl="0" eaLnBrk="1" fontAlgn="auto" latinLnBrk="0" hangingPunct="1">
                  <a:lnSpc>
                    <a:spcPct val="100000"/>
                  </a:lnSpc>
                  <a:spcBef>
                    <a:spcPts val="352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">
                    <a:latin typeface="Hoefler Text"/>
                    <a:ea typeface="Hoefler Text"/>
                    <a:cs typeface="Hoefler Text"/>
                    <a:sym typeface="Hoefler Text"/>
                  </a:defRPr>
                </a:pPr>
                <a:endPara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Hoefler Text"/>
                  <a:sym typeface="Hoefler Text"/>
                </a:endParaRPr>
              </a:p>
            </p:txBody>
          </p:sp>
          <p:sp>
            <p:nvSpPr>
              <p:cNvPr id="185" name="Rank 1"/>
              <p:cNvSpPr/>
              <p:nvPr/>
            </p:nvSpPr>
            <p:spPr>
              <a:xfrm>
                <a:off x="4769511" y="1426210"/>
                <a:ext cx="688480" cy="31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2145" tIns="32145" rIns="32145" bIns="32145" numCol="1" anchor="ctr">
                <a:spAutoFit/>
              </a:bodyPr>
              <a:lstStyle>
                <a:lvl1pPr defTabSz="914400">
                  <a:spcBef>
                    <a:spcPts val="500"/>
                  </a:spcBef>
                  <a:defRPr sz="1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rPr>
                  <a:t>Rank 1</a:t>
                </a:r>
              </a:p>
            </p:txBody>
          </p:sp>
          <p:sp>
            <p:nvSpPr>
              <p:cNvPr id="186" name="Communicator 2"/>
              <p:cNvSpPr/>
              <p:nvPr/>
            </p:nvSpPr>
            <p:spPr>
              <a:xfrm>
                <a:off x="3949023" y="2124039"/>
                <a:ext cx="1316937" cy="3111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2145" tIns="32145" rIns="32145" bIns="32145" numCol="1" anchor="t">
                <a:spAutoFit/>
              </a:bodyPr>
              <a:lstStyle>
                <a:lvl1pPr algn="l" defTabSz="914400">
                  <a:spcBef>
                    <a:spcPts val="500"/>
                  </a:spcBef>
                  <a:defRPr sz="1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rPr>
                  <a:t>Communicator 2</a:t>
                </a:r>
              </a:p>
            </p:txBody>
          </p:sp>
          <p:sp>
            <p:nvSpPr>
              <p:cNvPr id="187" name="NUMA 0"/>
              <p:cNvSpPr/>
              <p:nvPr/>
            </p:nvSpPr>
            <p:spPr>
              <a:xfrm>
                <a:off x="398915" y="663958"/>
                <a:ext cx="1284640" cy="3111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2145" tIns="32145" rIns="32145" bIns="32145" numCol="1" anchor="t">
                <a:spAutoFit/>
              </a:bodyPr>
              <a:lstStyle>
                <a:lvl1pPr algn="l" defTabSz="914400">
                  <a:spcBef>
                    <a:spcPts val="500"/>
                  </a:spcBef>
                  <a:defRPr sz="1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rPr>
                  <a:t>Numanode 0</a:t>
                </a:r>
              </a:p>
            </p:txBody>
          </p:sp>
          <p:sp>
            <p:nvSpPr>
              <p:cNvPr id="188" name="NUMA 0"/>
              <p:cNvSpPr/>
              <p:nvPr/>
            </p:nvSpPr>
            <p:spPr>
              <a:xfrm>
                <a:off x="506691" y="1885265"/>
                <a:ext cx="1176864" cy="3111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2145" tIns="32145" rIns="32145" bIns="32145" numCol="1" anchor="t">
                <a:spAutoFit/>
              </a:bodyPr>
              <a:lstStyle>
                <a:lvl1pPr algn="l" defTabSz="914400">
                  <a:spcBef>
                    <a:spcPts val="500"/>
                  </a:spcBef>
                  <a:defRPr sz="1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rPr>
                  <a:t>Numanode 1</a:t>
                </a:r>
              </a:p>
            </p:txBody>
          </p:sp>
          <p:sp>
            <p:nvSpPr>
              <p:cNvPr id="189" name="Rectangle"/>
              <p:cNvSpPr/>
              <p:nvPr/>
            </p:nvSpPr>
            <p:spPr>
              <a:xfrm>
                <a:off x="3392987" y="0"/>
                <a:ext cx="2271729" cy="866404"/>
              </a:xfrm>
              <a:prstGeom prst="rect">
                <a:avLst/>
              </a:prstGeom>
              <a:gradFill flip="none" rotWithShape="1">
                <a:gsLst>
                  <a:gs pos="0">
                    <a:srgbClr val="77AD96"/>
                  </a:gs>
                  <a:gs pos="80000">
                    <a:srgbClr val="9CE3C5"/>
                  </a:gs>
                  <a:gs pos="100000">
                    <a:srgbClr val="9CE5C6"/>
                  </a:gs>
                </a:gsLst>
                <a:lin ang="16200000" scaled="0"/>
              </a:gradFill>
              <a:ln w="9525" cap="flat">
                <a:solidFill>
                  <a:srgbClr val="A5DEC6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l" defTabSz="642915" rtl="0" eaLnBrk="1" fontAlgn="auto" latinLnBrk="0" hangingPunct="1">
                  <a:lnSpc>
                    <a:spcPct val="100000"/>
                  </a:lnSpc>
                  <a:spcBef>
                    <a:spcPts val="422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90" name="Oval"/>
              <p:cNvSpPr/>
              <p:nvPr/>
            </p:nvSpPr>
            <p:spPr>
              <a:xfrm>
                <a:off x="3473488" y="92251"/>
                <a:ext cx="1057629" cy="486175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0CC99"/>
                </a:solidFill>
                <a:prstDash val="solid"/>
                <a:round/>
              </a:ln>
              <a:effectLst>
                <a:outerShdw dist="35921" dir="2700000" rotWithShape="0">
                  <a:srgbClr val="808080"/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l" defTabSz="642915" rtl="0" eaLnBrk="1" fontAlgn="auto" latinLnBrk="0" hangingPunct="1">
                  <a:lnSpc>
                    <a:spcPct val="100000"/>
                  </a:lnSpc>
                  <a:spcBef>
                    <a:spcPts val="352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">
                    <a:latin typeface="Hoefler Text"/>
                    <a:ea typeface="Hoefler Text"/>
                    <a:cs typeface="Hoefler Text"/>
                    <a:sym typeface="Hoefler Text"/>
                  </a:defRPr>
                </a:pPr>
                <a:endPara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Hoefler Text"/>
                  <a:sym typeface="Hoefler Text"/>
                </a:endParaRPr>
              </a:p>
            </p:txBody>
          </p:sp>
          <p:sp>
            <p:nvSpPr>
              <p:cNvPr id="191" name="Rank 0"/>
              <p:cNvSpPr/>
              <p:nvPr/>
            </p:nvSpPr>
            <p:spPr>
              <a:xfrm>
                <a:off x="3628373" y="179743"/>
                <a:ext cx="747860" cy="3111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2145" tIns="32145" rIns="32145" bIns="32145" numCol="1" anchor="ctr">
                <a:spAutoFit/>
              </a:bodyPr>
              <a:lstStyle>
                <a:lvl1pPr defTabSz="914400">
                  <a:spcBef>
                    <a:spcPts val="500"/>
                  </a:spcBef>
                  <a:defRPr sz="1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rPr>
                  <a:t>Rank 0</a:t>
                </a:r>
              </a:p>
            </p:txBody>
          </p:sp>
          <p:sp>
            <p:nvSpPr>
              <p:cNvPr id="192" name="Oval"/>
              <p:cNvSpPr/>
              <p:nvPr/>
            </p:nvSpPr>
            <p:spPr>
              <a:xfrm>
                <a:off x="4626923" y="92251"/>
                <a:ext cx="973657" cy="463835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00CC99"/>
                </a:solidFill>
                <a:prstDash val="solid"/>
                <a:round/>
              </a:ln>
              <a:effectLst>
                <a:outerShdw dist="35921" dir="2700000" rotWithShape="0">
                  <a:srgbClr val="808080"/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0" marR="0" lvl="0" indent="0" algn="l" defTabSz="642915" rtl="0" eaLnBrk="1" fontAlgn="auto" latinLnBrk="0" hangingPunct="1">
                  <a:lnSpc>
                    <a:spcPct val="100000"/>
                  </a:lnSpc>
                  <a:spcBef>
                    <a:spcPts val="352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">
                    <a:latin typeface="Hoefler Text"/>
                    <a:ea typeface="Hoefler Text"/>
                    <a:cs typeface="Hoefler Text"/>
                    <a:sym typeface="Hoefler Text"/>
                  </a:defRPr>
                </a:pPr>
                <a:endPara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Hoefler Text"/>
                  <a:sym typeface="Hoefler Text"/>
                </a:endParaRPr>
              </a:p>
            </p:txBody>
          </p:sp>
          <p:sp>
            <p:nvSpPr>
              <p:cNvPr id="193" name="Rank 1"/>
              <p:cNvSpPr/>
              <p:nvPr/>
            </p:nvSpPr>
            <p:spPr>
              <a:xfrm>
                <a:off x="4769511" y="168573"/>
                <a:ext cx="688480" cy="3111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2145" tIns="32145" rIns="32145" bIns="32145" numCol="1" anchor="ctr">
                <a:spAutoFit/>
              </a:bodyPr>
              <a:lstStyle>
                <a:lvl1pPr defTabSz="914400">
                  <a:spcBef>
                    <a:spcPts val="500"/>
                  </a:spcBef>
                  <a:defRPr sz="1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rPr>
                  <a:t>Rank 1</a:t>
                </a:r>
              </a:p>
            </p:txBody>
          </p:sp>
          <p:sp>
            <p:nvSpPr>
              <p:cNvPr id="194" name="Communicator 2"/>
              <p:cNvSpPr/>
              <p:nvPr/>
            </p:nvSpPr>
            <p:spPr>
              <a:xfrm>
                <a:off x="3949023" y="866400"/>
                <a:ext cx="1316937" cy="3111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2145" tIns="32145" rIns="32145" bIns="32145" numCol="1" anchor="t">
                <a:spAutoFit/>
              </a:bodyPr>
              <a:lstStyle>
                <a:lvl1pPr algn="l" defTabSz="914400">
                  <a:spcBef>
                    <a:spcPts val="500"/>
                  </a:spcBef>
                  <a:defRPr sz="1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rPr>
                  <a:t>Communicator 1</a:t>
                </a:r>
              </a:p>
            </p:txBody>
          </p:sp>
          <p:sp>
            <p:nvSpPr>
              <p:cNvPr id="195" name="NUMA 0"/>
              <p:cNvSpPr/>
              <p:nvPr/>
            </p:nvSpPr>
            <p:spPr>
              <a:xfrm>
                <a:off x="3994459" y="553437"/>
                <a:ext cx="1029230" cy="3111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2145" tIns="32145" rIns="32145" bIns="32145" numCol="1" anchor="t">
                <a:spAutoFit/>
              </a:bodyPr>
              <a:lstStyle>
                <a:lvl1pPr algn="l" defTabSz="914400">
                  <a:spcBef>
                    <a:spcPts val="500"/>
                  </a:spcBef>
                  <a:defRPr sz="10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rPr>
                  <a:t>Numanode 0</a:t>
                </a:r>
              </a:p>
            </p:txBody>
          </p:sp>
        </p:grpSp>
        <p:sp>
          <p:nvSpPr>
            <p:cNvPr id="197" name="NUMA 0"/>
            <p:cNvSpPr/>
            <p:nvPr/>
          </p:nvSpPr>
          <p:spPr>
            <a:xfrm>
              <a:off x="3916265" y="1854584"/>
              <a:ext cx="1138295" cy="311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2145" tIns="32145" rIns="32145" bIns="32145" numCol="1" anchor="t">
              <a:spAutoFit/>
            </a:bodyPr>
            <a:lstStyle>
              <a:lvl1pPr algn="l" defTabSz="914400">
                <a:spcBef>
                  <a:spcPts val="500"/>
                </a:spcBef>
                <a:defRPr sz="1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1200" cap="none" spc="0" normalizeH="0" baseline="0" noProof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Numanode 1</a:t>
              </a:r>
            </a:p>
          </p:txBody>
        </p:sp>
      </p:grpSp>
      <p:sp>
        <p:nvSpPr>
          <p:cNvPr id="199" name="MPI communicator split with user defined color"/>
          <p:cNvSpPr/>
          <p:nvPr/>
        </p:nvSpPr>
        <p:spPr>
          <a:xfrm>
            <a:off x="5358372" y="3351001"/>
            <a:ext cx="3704153" cy="28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anose="020F0502020204030204" pitchFamily="34" charset="0"/>
                <a:sym typeface="Helvetica"/>
              </a:rPr>
              <a:t>MPI communicator split with user defined color</a:t>
            </a:r>
          </a:p>
        </p:txBody>
      </p:sp>
      <p:sp>
        <p:nvSpPr>
          <p:cNvPr id="200" name="MPI communicator split for numa nodes"/>
          <p:cNvSpPr/>
          <p:nvPr/>
        </p:nvSpPr>
        <p:spPr>
          <a:xfrm>
            <a:off x="5568757" y="5692055"/>
            <a:ext cx="3260889" cy="28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anose="020F0502020204030204" pitchFamily="34" charset="0"/>
                <a:sym typeface="Helvetica"/>
              </a:rPr>
              <a:t>MPI communicator split for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anose="020F0502020204030204" pitchFamily="34" charset="0"/>
                <a:sym typeface="Helvetica"/>
              </a:rPr>
              <a:t>numa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anose="020F0502020204030204" pitchFamily="34" charset="0"/>
                <a:sym typeface="Helvetica"/>
              </a:rPr>
              <a:t> nodes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23" y="246936"/>
            <a:ext cx="1420598" cy="1420598"/>
          </a:xfrm>
          <a:prstGeom prst="rect">
            <a:avLst/>
          </a:prstGeom>
        </p:spPr>
      </p:pic>
      <p:sp>
        <p:nvSpPr>
          <p:cNvPr id="76" name="MPI communicator split for numa nodes"/>
          <p:cNvSpPr/>
          <p:nvPr/>
        </p:nvSpPr>
        <p:spPr>
          <a:xfrm>
            <a:off x="279921" y="6170018"/>
            <a:ext cx="4768027" cy="28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anose="020F0502020204030204" pitchFamily="34" charset="0"/>
                <a:sym typeface="Helvetica"/>
              </a:rPr>
              <a:t>OSU Multi latency and Bandwidth tests on a single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anose="020F0502020204030204" pitchFamily="34" charset="0"/>
                <a:sym typeface="Helvetica"/>
              </a:rPr>
              <a:t>Skylake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anose="020F0502020204030204" pitchFamily="34" charset="0"/>
                <a:sym typeface="Helvetica"/>
              </a:rPr>
              <a:t> node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/>
              <a:ea typeface="+mj-ea"/>
              <a:cs typeface="Calibri" panose="020F0502020204030204" pitchFamily="34" charset="0"/>
              <a:sym typeface="Helvetica"/>
            </a:endParaRPr>
          </a:p>
        </p:txBody>
      </p:sp>
      <p:sp>
        <p:nvSpPr>
          <p:cNvPr id="77" name="POC: Kavitha Madhu &lt;kmadhu@anl.gov&gt;">
            <a:extLst>
              <a:ext uri="{FF2B5EF4-FFF2-40B4-BE49-F238E27FC236}">
                <a16:creationId xmlns:a16="http://schemas.microsoft.com/office/drawing/2014/main" id="{BD2D2784-75B2-2B4C-B58B-3A96C58A784A}"/>
              </a:ext>
            </a:extLst>
          </p:cNvPr>
          <p:cNvSpPr/>
          <p:nvPr/>
        </p:nvSpPr>
        <p:spPr>
          <a:xfrm>
            <a:off x="5438100" y="810695"/>
            <a:ext cx="2324775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0" marR="0" lvl="0" indent="0" algn="ctr" defTabSz="6429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15151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4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POC: Kavitha Madhu &lt;</a:t>
            </a:r>
            <a:r>
              <a:rPr kumimoji="0" sz="14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kmadhu@anl.gov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15151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&gt;</a:t>
            </a:r>
          </a:p>
        </p:txBody>
      </p:sp>
      <p:graphicFrame>
        <p:nvGraphicFramePr>
          <p:cNvPr id="78" name="Chart 77">
            <a:extLst>
              <a:ext uri="{FF2B5EF4-FFF2-40B4-BE49-F238E27FC236}">
                <a16:creationId xmlns:a16="http://schemas.microsoft.com/office/drawing/2014/main" id="{EB33252D-F992-CC4A-AC94-5B0474F823E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527" y="4438974"/>
          <a:ext cx="2598987" cy="1646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ABA1CC99-FDD5-6842-85F2-98669B6A6BE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537164" y="4278728"/>
          <a:ext cx="2649577" cy="1969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73685720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ooter Placeholder 4"/>
          <p:cNvSpPr/>
          <p:nvPr/>
        </p:nvSpPr>
        <p:spPr>
          <a:xfrm>
            <a:off x="5257799" y="6553200"/>
            <a:ext cx="3581402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>
            <a:lvl1pPr defTabSz="1300480">
              <a:defRPr sz="16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1300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25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MPICH BoF (11/15/2016)</a:t>
            </a:r>
          </a:p>
        </p:txBody>
      </p:sp>
      <p:sp>
        <p:nvSpPr>
          <p:cNvPr id="204" name="Title 1"/>
          <p:cNvSpPr>
            <a:spLocks noGrp="1"/>
          </p:cNvSpPr>
          <p:nvPr>
            <p:ph type="title"/>
          </p:nvPr>
        </p:nvSpPr>
        <p:spPr>
          <a:xfrm>
            <a:off x="228599" y="133306"/>
            <a:ext cx="8229603" cy="792164"/>
          </a:xfrm>
          <a:prstGeom prst="rect">
            <a:avLst/>
          </a:prstGeom>
        </p:spPr>
        <p:txBody>
          <a:bodyPr/>
          <a:lstStyle/>
          <a:p>
            <a:r>
              <a:rPr dirty="0"/>
              <a:t>New </a:t>
            </a:r>
            <a:r>
              <a:rPr dirty="0">
                <a:latin typeface="+mj-lt"/>
              </a:rPr>
              <a:t>Developments</a:t>
            </a:r>
          </a:p>
        </p:txBody>
      </p:sp>
      <p:sp>
        <p:nvSpPr>
          <p:cNvPr id="205" name="Content Placeholder 2"/>
          <p:cNvSpPr>
            <a:spLocks noGrp="1"/>
          </p:cNvSpPr>
          <p:nvPr>
            <p:ph type="body" idx="1"/>
          </p:nvPr>
        </p:nvSpPr>
        <p:spPr>
          <a:xfrm>
            <a:off x="228599" y="1676400"/>
            <a:ext cx="3616009" cy="4267200"/>
          </a:xfrm>
          <a:prstGeom prst="rect">
            <a:avLst/>
          </a:prstGeom>
        </p:spPr>
        <p:txBody>
          <a:bodyPr/>
          <a:lstStyle/>
          <a:p>
            <a:pPr defTabSz="713206">
              <a:lnSpc>
                <a:spcPct val="100000"/>
              </a:lnSpc>
              <a:spcBef>
                <a:spcPts val="480"/>
              </a:spcBef>
              <a:buClrTx/>
              <a:buSzPct val="75000"/>
              <a:buFont typeface="Wingdings" pitchFamily="2" charset="2"/>
              <a:buChar char="§"/>
              <a:defRPr sz="2807"/>
            </a:pPr>
            <a:r>
              <a:rPr sz="2000" dirty="0" err="1">
                <a:latin typeface="+mn-lt"/>
              </a:rPr>
              <a:t>MPI_Comm_split_type</a:t>
            </a:r>
            <a:r>
              <a:rPr sz="2000" dirty="0">
                <a:latin typeface="+mn-lt"/>
              </a:rPr>
              <a:t> arguments:</a:t>
            </a:r>
            <a:endParaRPr lang="en-US" sz="2000" dirty="0">
              <a:latin typeface="+mn-lt"/>
            </a:endParaRPr>
          </a:p>
          <a:p>
            <a:pPr lvl="1" defTabSz="713206">
              <a:lnSpc>
                <a:spcPct val="100000"/>
              </a:lnSpc>
              <a:spcBef>
                <a:spcPts val="480"/>
              </a:spcBef>
              <a:buClrTx/>
              <a:buSzPct val="75000"/>
              <a:buFont typeface="Helvetica" pitchFamily="2" charset="0"/>
              <a:buChar char="−"/>
              <a:defRPr sz="2807"/>
            </a:pPr>
            <a:r>
              <a:rPr lang="en-US" sz="1600" dirty="0">
                <a:latin typeface="+mn-lt"/>
              </a:rPr>
              <a:t>S</a:t>
            </a:r>
            <a:r>
              <a:rPr sz="1600" dirty="0">
                <a:latin typeface="+mn-lt"/>
              </a:rPr>
              <a:t>hared memory key</a:t>
            </a:r>
            <a:endParaRPr lang="en-US" sz="1600" dirty="0">
              <a:latin typeface="+mn-lt"/>
            </a:endParaRPr>
          </a:p>
          <a:p>
            <a:pPr lvl="1" defTabSz="713206">
              <a:lnSpc>
                <a:spcPct val="100000"/>
              </a:lnSpc>
              <a:spcBef>
                <a:spcPts val="480"/>
              </a:spcBef>
              <a:buClrTx/>
              <a:buSzPct val="75000"/>
              <a:buFont typeface="Helvetica" pitchFamily="2" charset="0"/>
              <a:buChar char="−"/>
              <a:defRPr sz="2807"/>
            </a:pPr>
            <a:r>
              <a:rPr sz="1600" dirty="0">
                <a:latin typeface="+mn-lt"/>
              </a:rPr>
              <a:t>Supported info </a:t>
            </a:r>
            <a:r>
              <a:rPr lang="en-US" sz="1600" dirty="0">
                <a:latin typeface="+mn-lt"/>
              </a:rPr>
              <a:t>hints</a:t>
            </a:r>
            <a:r>
              <a:rPr sz="1600" dirty="0">
                <a:latin typeface="+mn-lt"/>
              </a:rPr>
              <a:t>: </a:t>
            </a:r>
          </a:p>
          <a:p>
            <a:pPr marL="564534" lvl="1" indent="-243076">
              <a:lnSpc>
                <a:spcPct val="100000"/>
              </a:lnSpc>
              <a:spcBef>
                <a:spcPts val="480"/>
              </a:spcBef>
              <a:buClrTx/>
              <a:buSzPct val="75000"/>
              <a:buChar char="•"/>
              <a:defRPr sz="2400"/>
            </a:pPr>
            <a:r>
              <a:rPr lang="en-US" sz="1600" dirty="0">
                <a:latin typeface="+mn-lt"/>
              </a:rPr>
              <a:t>Node level hints: Nodes, sockets (packages), </a:t>
            </a:r>
            <a:r>
              <a:rPr lang="en-US" sz="1600" dirty="0" err="1">
                <a:latin typeface="+mn-lt"/>
              </a:rPr>
              <a:t>numa</a:t>
            </a:r>
            <a:r>
              <a:rPr lang="en-US" sz="1600" dirty="0">
                <a:latin typeface="+mn-lt"/>
              </a:rPr>
              <a:t> nodes, cache</a:t>
            </a:r>
          </a:p>
          <a:p>
            <a:pPr marL="564534" lvl="1" indent="-243076">
              <a:lnSpc>
                <a:spcPct val="100000"/>
              </a:lnSpc>
              <a:spcBef>
                <a:spcPts val="480"/>
              </a:spcBef>
              <a:buClrTx/>
              <a:buSzPct val="75000"/>
              <a:buChar char="•"/>
              <a:defRPr sz="2400"/>
            </a:pPr>
            <a:r>
              <a:rPr lang="en-US" sz="1600" dirty="0">
                <a:latin typeface="+mn-lt"/>
              </a:rPr>
              <a:t>Network level hints: Switch level, torus dimension</a:t>
            </a:r>
          </a:p>
          <a:p>
            <a:pPr marL="564534" lvl="1" indent="-243076">
              <a:lnSpc>
                <a:spcPct val="100000"/>
              </a:lnSpc>
              <a:spcBef>
                <a:spcPts val="480"/>
              </a:spcBef>
              <a:buClrTx/>
              <a:buSzPct val="75000"/>
              <a:buChar char="•"/>
              <a:defRPr sz="2400"/>
            </a:pPr>
            <a:r>
              <a:rPr lang="en-US" sz="1600" dirty="0">
                <a:latin typeface="+mn-lt"/>
              </a:rPr>
              <a:t>Proximity hints: IO devices, GPU devices</a:t>
            </a:r>
          </a:p>
          <a:p>
            <a:pPr marL="564534" lvl="1" indent="-243076">
              <a:lnSpc>
                <a:spcPct val="100000"/>
              </a:lnSpc>
              <a:spcBef>
                <a:spcPts val="480"/>
              </a:spcBef>
              <a:buClrTx/>
              <a:buSzPct val="75000"/>
              <a:buChar char="•"/>
              <a:defRPr sz="2400"/>
            </a:pPr>
            <a:r>
              <a:rPr lang="en-US" sz="1600" dirty="0">
                <a:latin typeface="+mn-lt"/>
              </a:rPr>
              <a:t>Resource limit hints: </a:t>
            </a:r>
            <a:r>
              <a:rPr lang="en-US" sz="1600" dirty="0" err="1">
                <a:latin typeface="+mn-lt"/>
              </a:rPr>
              <a:t>Subcommunicator</a:t>
            </a:r>
            <a:r>
              <a:rPr lang="en-US" sz="1600" dirty="0">
                <a:latin typeface="+mn-lt"/>
              </a:rPr>
              <a:t> minimum size, </a:t>
            </a:r>
            <a:r>
              <a:rPr lang="en-US" sz="1600" dirty="0" err="1">
                <a:latin typeface="+mn-lt"/>
              </a:rPr>
              <a:t>Subcommunicator</a:t>
            </a:r>
            <a:r>
              <a:rPr lang="en-US" sz="1600" dirty="0">
                <a:latin typeface="+mn-lt"/>
              </a:rPr>
              <a:t> minimum memory size</a:t>
            </a:r>
          </a:p>
        </p:txBody>
      </p:sp>
      <p:sp>
        <p:nvSpPr>
          <p:cNvPr id="10" name="MPI communicator split with user defined color"/>
          <p:cNvSpPr/>
          <p:nvPr/>
        </p:nvSpPr>
        <p:spPr>
          <a:xfrm>
            <a:off x="5652655" y="1698412"/>
            <a:ext cx="3704152" cy="25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anose="020F0502020204030204" pitchFamily="34" charset="0"/>
                <a:sym typeface="Helvetica"/>
              </a:rPr>
              <a:t>Topology Detection Latency: Torus network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/>
              <a:ea typeface="+mj-ea"/>
              <a:cs typeface="Calibri" panose="020F0502020204030204" pitchFamily="34" charset="0"/>
              <a:sym typeface="Helvetica"/>
            </a:endParaRPr>
          </a:p>
        </p:txBody>
      </p:sp>
      <p:sp>
        <p:nvSpPr>
          <p:cNvPr id="11" name="MPI communicator split with user defined color"/>
          <p:cNvSpPr/>
          <p:nvPr/>
        </p:nvSpPr>
        <p:spPr>
          <a:xfrm>
            <a:off x="4887534" y="4083724"/>
            <a:ext cx="370415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anose="020F0502020204030204" pitchFamily="34" charset="0"/>
                <a:sym typeface="Helvetica"/>
              </a:rPr>
              <a:t>Topology aware Work stealing scalability and speedup with Fibonacci in one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anose="020F0502020204030204" pitchFamily="34" charset="0"/>
                <a:sym typeface="Helvetica"/>
              </a:rPr>
              <a:t>Skylake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anose="020F0502020204030204" pitchFamily="34" charset="0"/>
                <a:sym typeface="Helvetica"/>
              </a:rPr>
              <a:t> node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/>
              <a:ea typeface="+mj-ea"/>
              <a:cs typeface="Calibri" panose="020F0502020204030204" pitchFamily="34" charset="0"/>
              <a:sym typeface="Helvetica"/>
            </a:endParaRPr>
          </a:p>
        </p:txBody>
      </p:sp>
      <p:sp>
        <p:nvSpPr>
          <p:cNvPr id="12" name="MPI communicator split with user defined color"/>
          <p:cNvSpPr/>
          <p:nvPr/>
        </p:nvSpPr>
        <p:spPr>
          <a:xfrm>
            <a:off x="4610100" y="6312251"/>
            <a:ext cx="4762500" cy="25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anose="020F0502020204030204" pitchFamily="34" charset="0"/>
                <a:sym typeface="Helvetica"/>
              </a:rPr>
              <a:t>Topology aware Work stealing speedup with UTS on BG/Q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/>
              <a:ea typeface="+mj-ea"/>
              <a:cs typeface="Calibri" panose="020F0502020204030204" pitchFamily="34" charset="0"/>
              <a:sym typeface="Helvetic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63F144-D660-2D47-BC97-3D104194E233}"/>
              </a:ext>
            </a:extLst>
          </p:cNvPr>
          <p:cNvSpPr/>
          <p:nvPr/>
        </p:nvSpPr>
        <p:spPr>
          <a:xfrm>
            <a:off x="228599" y="652395"/>
            <a:ext cx="5584933" cy="1018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713206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§"/>
              <a:tabLst/>
              <a:defRPr sz="2807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Topology parsed using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netloc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topology detection and classification at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time </a:t>
            </a:r>
          </a:p>
          <a:p>
            <a:pPr marL="800100" marR="0" lvl="1" indent="-342900" algn="l" defTabSz="713206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75000"/>
              <a:buFont typeface="System Font Regular"/>
              <a:buChar char="-"/>
              <a:tabLst/>
              <a:defRPr sz="2807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Currently supported network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toplogies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Fat tree, Torus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2F83D24-3536-D449-9AE7-5D8A6B5FBCF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638800" y="228600"/>
          <a:ext cx="3276600" cy="1656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8C2F3ED8-4198-B04D-800B-9F37612CBF7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660237" y="2077840"/>
          <a:ext cx="2837499" cy="1958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70148E74-C2AD-0E42-9638-1F0878C9E7A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440585" y="2126071"/>
          <a:ext cx="2650491" cy="1917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4E257081-5826-BC45-8ED0-E47A5C0D0E6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749711" y="4525192"/>
          <a:ext cx="2989899" cy="1658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9EC46648-624D-2342-87B5-0F2D7FD1214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387662" y="4525192"/>
          <a:ext cx="2756338" cy="1658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03241552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0D5451F-72F7-9C4E-AB5A-47DE6C87A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92" y="340433"/>
            <a:ext cx="8531577" cy="465028"/>
          </a:xfrm>
        </p:spPr>
        <p:txBody>
          <a:bodyPr/>
          <a:lstStyle/>
          <a:p>
            <a:r>
              <a:rPr lang="en-US" dirty="0"/>
              <a:t>Fault Tolerance Improvements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CE430C-45D7-4642-9007-CC91117E09FC}"/>
              </a:ext>
            </a:extLst>
          </p:cNvPr>
          <p:cNvSpPr/>
          <p:nvPr/>
        </p:nvSpPr>
        <p:spPr>
          <a:xfrm>
            <a:off x="274392" y="987759"/>
            <a:ext cx="4286287" cy="2214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6" marR="0" lvl="1" indent="0" algn="just" defTabSz="914400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Non-catastrophic Errors</a:t>
            </a:r>
          </a:p>
          <a:p>
            <a:pPr marL="350045" marR="0" lvl="1" indent="-342900" algn="just" defTabSz="914400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Defined the state of MPI after errors and identified non-catastrophic error such as resource exhaustions, shared memory allocation failure and no-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async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progress</a:t>
            </a:r>
          </a:p>
          <a:p>
            <a:pPr marL="350045" marR="0" lvl="1" indent="-342900" algn="just" defTabSz="914400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prototype implementation is carried out to handle non-catastrophic error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87C1E-6C52-6246-BE81-95DE6FA2DB88}"/>
              </a:ext>
            </a:extLst>
          </p:cNvPr>
          <p:cNvSpPr/>
          <p:nvPr/>
        </p:nvSpPr>
        <p:spPr>
          <a:xfrm>
            <a:off x="4908669" y="838200"/>
            <a:ext cx="4235331" cy="2464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6" marR="0" lvl="1" indent="0" algn="just" defTabSz="914400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Definition of Error Scope</a:t>
            </a:r>
          </a:p>
          <a:p>
            <a:pPr marL="350045" marR="0" lvl="1" indent="-342900" algn="just" defTabSz="914400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Aborting applications is too expensive in large applications</a:t>
            </a:r>
          </a:p>
          <a:p>
            <a:pPr marL="350045" marR="0" lvl="1" indent="-342900" algn="just" defTabSz="914400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avoid always aborting an application, proposed work clearly defined the scope of error and added prototype implementation to allow error handler for only aborting connected processes in a sub-communicator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D30446-DC22-A04F-A8E9-ECDCFF9EA291}"/>
              </a:ext>
            </a:extLst>
          </p:cNvPr>
          <p:cNvGrpSpPr/>
          <p:nvPr/>
        </p:nvGrpSpPr>
        <p:grpSpPr>
          <a:xfrm>
            <a:off x="94680" y="3489828"/>
            <a:ext cx="3063094" cy="2357775"/>
            <a:chOff x="282316" y="0"/>
            <a:chExt cx="4056985" cy="268749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2BF8BF-86F3-9C40-92BF-42E027EF56CC}"/>
                </a:ext>
              </a:extLst>
            </p:cNvPr>
            <p:cNvSpPr/>
            <p:nvPr/>
          </p:nvSpPr>
          <p:spPr>
            <a:xfrm>
              <a:off x="341906" y="1144988"/>
              <a:ext cx="344133" cy="3403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616161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6C8D1FF-EB65-604E-B835-615B936A2900}"/>
                </a:ext>
              </a:extLst>
            </p:cNvPr>
            <p:cNvCxnSpPr/>
            <p:nvPr/>
          </p:nvCxnSpPr>
          <p:spPr>
            <a:xfrm>
              <a:off x="683813" y="1367624"/>
              <a:ext cx="800758" cy="576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884E24F-3CC8-BB4F-A03A-0BF009CF3A8E}"/>
                </a:ext>
              </a:extLst>
            </p:cNvPr>
            <p:cNvCxnSpPr/>
            <p:nvPr/>
          </p:nvCxnSpPr>
          <p:spPr>
            <a:xfrm flipV="1">
              <a:off x="572494" y="453224"/>
              <a:ext cx="912065" cy="6808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D396A42-BA54-E149-86F9-28AA2D4A3F93}"/>
                </a:ext>
              </a:extLst>
            </p:cNvPr>
            <p:cNvCxnSpPr/>
            <p:nvPr/>
          </p:nvCxnSpPr>
          <p:spPr>
            <a:xfrm flipV="1">
              <a:off x="572494" y="795130"/>
              <a:ext cx="1026353" cy="3455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7FFE0DB-B2EF-2740-8E35-FBF8187EFC78}"/>
                </a:ext>
              </a:extLst>
            </p:cNvPr>
            <p:cNvCxnSpPr/>
            <p:nvPr/>
          </p:nvCxnSpPr>
          <p:spPr>
            <a:xfrm>
              <a:off x="564543" y="1256306"/>
              <a:ext cx="805728" cy="9159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1C491-33DA-8040-B640-5F473122E7C2}"/>
                </a:ext>
              </a:extLst>
            </p:cNvPr>
            <p:cNvSpPr/>
            <p:nvPr/>
          </p:nvSpPr>
          <p:spPr>
            <a:xfrm>
              <a:off x="1367625" y="453224"/>
              <a:ext cx="345403" cy="3441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616161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F572E35-49D2-0146-91FD-42BEC9087628}"/>
                </a:ext>
              </a:extLst>
            </p:cNvPr>
            <p:cNvSpPr/>
            <p:nvPr/>
          </p:nvSpPr>
          <p:spPr>
            <a:xfrm>
              <a:off x="1367625" y="1144988"/>
              <a:ext cx="343498" cy="3390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616161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5128A06-C82D-B649-B8B1-9ED0232557AD}"/>
                </a:ext>
              </a:extLst>
            </p:cNvPr>
            <p:cNvSpPr/>
            <p:nvPr/>
          </p:nvSpPr>
          <p:spPr>
            <a:xfrm>
              <a:off x="1375576" y="1940118"/>
              <a:ext cx="339053" cy="3460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616161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4BF33714-7A1A-F64F-B3AF-5ADCF76C6B84}"/>
                </a:ext>
              </a:extLst>
            </p:cNvPr>
            <p:cNvSpPr txBox="1"/>
            <p:nvPr/>
          </p:nvSpPr>
          <p:spPr>
            <a:xfrm>
              <a:off x="1137037" y="1598212"/>
              <a:ext cx="224766" cy="45718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616161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Calibri" charset="0"/>
                  <a:cs typeface="Calibri" panose="020F0502020204030204" pitchFamily="34" charset="0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616161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Calibri" charset="0"/>
                  <a:cs typeface="Calibri" panose="020F0502020204030204" pitchFamily="34" charset="0"/>
                </a:rPr>
                <a:t>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63A17C9-C170-4A4F-8D08-CC1421F6439D}"/>
                </a:ext>
              </a:extLst>
            </p:cNvPr>
            <p:cNvCxnSpPr/>
            <p:nvPr/>
          </p:nvCxnSpPr>
          <p:spPr>
            <a:xfrm flipV="1">
              <a:off x="572494" y="1144988"/>
              <a:ext cx="912065" cy="116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53DEBC-6878-A340-8053-CE3976628B2C}"/>
                </a:ext>
              </a:extLst>
            </p:cNvPr>
            <p:cNvCxnSpPr/>
            <p:nvPr/>
          </p:nvCxnSpPr>
          <p:spPr>
            <a:xfrm>
              <a:off x="683813" y="1256306"/>
              <a:ext cx="800758" cy="2266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 Box 14">
              <a:extLst>
                <a:ext uri="{FF2B5EF4-FFF2-40B4-BE49-F238E27FC236}">
                  <a16:creationId xmlns:a16="http://schemas.microsoft.com/office/drawing/2014/main" id="{0A4F1D94-E3BC-994E-BC84-53AB85655FE4}"/>
                </a:ext>
              </a:extLst>
            </p:cNvPr>
            <p:cNvSpPr txBox="1"/>
            <p:nvPr/>
          </p:nvSpPr>
          <p:spPr>
            <a:xfrm>
              <a:off x="1137037" y="1025718"/>
              <a:ext cx="224766" cy="45718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616161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Calibri" charset="0"/>
                  <a:cs typeface="Calibri" panose="020F0502020204030204" pitchFamily="34" charset="0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616161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Calibri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0" name="Text Box 15">
              <a:extLst>
                <a:ext uri="{FF2B5EF4-FFF2-40B4-BE49-F238E27FC236}">
                  <a16:creationId xmlns:a16="http://schemas.microsoft.com/office/drawing/2014/main" id="{E07B5D2E-3B2D-C346-B71E-CB94F7D7458D}"/>
                </a:ext>
              </a:extLst>
            </p:cNvPr>
            <p:cNvSpPr txBox="1"/>
            <p:nvPr/>
          </p:nvSpPr>
          <p:spPr>
            <a:xfrm>
              <a:off x="1367625" y="1375575"/>
              <a:ext cx="224766" cy="45718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616161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Calibri" charset="0"/>
                  <a:cs typeface="Calibri" panose="020F0502020204030204" pitchFamily="34" charset="0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616161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Calibri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" name="Text Box 16">
              <a:extLst>
                <a:ext uri="{FF2B5EF4-FFF2-40B4-BE49-F238E27FC236}">
                  <a16:creationId xmlns:a16="http://schemas.microsoft.com/office/drawing/2014/main" id="{6D9C3B01-2BAE-0749-B7D7-44FEC2D41E3E}"/>
                </a:ext>
              </a:extLst>
            </p:cNvPr>
            <p:cNvSpPr txBox="1"/>
            <p:nvPr/>
          </p:nvSpPr>
          <p:spPr>
            <a:xfrm>
              <a:off x="282316" y="1556262"/>
              <a:ext cx="685091" cy="34542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6161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Calibri" charset="0"/>
                  <a:cs typeface="Calibri" panose="020F0502020204030204" pitchFamily="34" charset="0"/>
                </a:rPr>
                <a:t>Rank 0</a:t>
              </a:r>
            </a:p>
          </p:txBody>
        </p:sp>
        <p:sp>
          <p:nvSpPr>
            <p:cNvPr id="22" name="Text Box 17">
              <a:extLst>
                <a:ext uri="{FF2B5EF4-FFF2-40B4-BE49-F238E27FC236}">
                  <a16:creationId xmlns:a16="http://schemas.microsoft.com/office/drawing/2014/main" id="{9936EF27-22AF-2042-9BDB-B80CF549C053}"/>
                </a:ext>
              </a:extLst>
            </p:cNvPr>
            <p:cNvSpPr txBox="1"/>
            <p:nvPr/>
          </p:nvSpPr>
          <p:spPr>
            <a:xfrm>
              <a:off x="1367625" y="230588"/>
              <a:ext cx="685091" cy="34542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6161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Calibri" charset="0"/>
                  <a:cs typeface="Calibri" panose="020F0502020204030204" pitchFamily="34" charset="0"/>
                </a:rPr>
                <a:t>Rank 1</a:t>
              </a:r>
            </a:p>
          </p:txBody>
        </p:sp>
        <p:sp>
          <p:nvSpPr>
            <p:cNvPr id="23" name="Text Box 18">
              <a:extLst>
                <a:ext uri="{FF2B5EF4-FFF2-40B4-BE49-F238E27FC236}">
                  <a16:creationId xmlns:a16="http://schemas.microsoft.com/office/drawing/2014/main" id="{687CCDDA-8D69-204C-83A8-6B006D92E2BA}"/>
                </a:ext>
              </a:extLst>
            </p:cNvPr>
            <p:cNvSpPr txBox="1"/>
            <p:nvPr/>
          </p:nvSpPr>
          <p:spPr>
            <a:xfrm>
              <a:off x="1367625" y="914400"/>
              <a:ext cx="685091" cy="34542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6161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Calibri" charset="0"/>
                  <a:cs typeface="Calibri" panose="020F0502020204030204" pitchFamily="34" charset="0"/>
                </a:rPr>
                <a:t>Rank 2</a:t>
              </a:r>
            </a:p>
          </p:txBody>
        </p:sp>
        <p:sp>
          <p:nvSpPr>
            <p:cNvPr id="24" name="Text Box 19">
              <a:extLst>
                <a:ext uri="{FF2B5EF4-FFF2-40B4-BE49-F238E27FC236}">
                  <a16:creationId xmlns:a16="http://schemas.microsoft.com/office/drawing/2014/main" id="{49F25AB8-AF31-3C4B-929A-20CFAB015024}"/>
                </a:ext>
              </a:extLst>
            </p:cNvPr>
            <p:cNvSpPr txBox="1"/>
            <p:nvPr/>
          </p:nvSpPr>
          <p:spPr>
            <a:xfrm>
              <a:off x="1306454" y="2348420"/>
              <a:ext cx="802553" cy="33907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6161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Calibri" charset="0"/>
                  <a:cs typeface="Calibri" panose="020F0502020204030204" pitchFamily="34" charset="0"/>
                </a:rPr>
                <a:t>Rank n-1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5CEE4CB9-27E9-C14D-997C-BBE9A30AAE82}"/>
                </a:ext>
              </a:extLst>
            </p:cNvPr>
            <p:cNvSpPr/>
            <p:nvPr/>
          </p:nvSpPr>
          <p:spPr>
            <a:xfrm>
              <a:off x="1940119" y="1256306"/>
              <a:ext cx="1144146" cy="2266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616161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Text Box 21">
              <a:extLst>
                <a:ext uri="{FF2B5EF4-FFF2-40B4-BE49-F238E27FC236}">
                  <a16:creationId xmlns:a16="http://schemas.microsoft.com/office/drawing/2014/main" id="{50D2E7F9-0579-1D4C-BA29-D1D998E6BA8C}"/>
                </a:ext>
              </a:extLst>
            </p:cNvPr>
            <p:cNvSpPr txBox="1"/>
            <p:nvPr/>
          </p:nvSpPr>
          <p:spPr>
            <a:xfrm>
              <a:off x="1940119" y="803082"/>
              <a:ext cx="1372721" cy="45654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616161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Calibri" charset="0"/>
                  <a:cs typeface="Calibri" panose="020F0502020204030204" pitchFamily="34" charset="0"/>
                </a:rPr>
                <a:t>Noncatastrophic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16161">
                    <a:lumMod val="50000"/>
                  </a:srgbClr>
                </a:solidFill>
                <a:effectLst/>
                <a:uLnTx/>
                <a:uFillTx/>
                <a:latin typeface="Calibri"/>
                <a:ea typeface="Calibri" charset="0"/>
                <a:cs typeface="Calibri" panose="020F050202020403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6161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Calibri" charset="0"/>
                  <a:cs typeface="Calibri" panose="020F0502020204030204" pitchFamily="34" charset="0"/>
                </a:rPr>
                <a:t>Error</a:t>
              </a:r>
            </a:p>
          </p:txBody>
        </p:sp>
        <p:sp>
          <p:nvSpPr>
            <p:cNvPr id="27" name="Text Box 22">
              <a:extLst>
                <a:ext uri="{FF2B5EF4-FFF2-40B4-BE49-F238E27FC236}">
                  <a16:creationId xmlns:a16="http://schemas.microsoft.com/office/drawing/2014/main" id="{A45DCE50-3FA0-AD40-9393-D47E4D8EDE40}"/>
                </a:ext>
              </a:extLst>
            </p:cNvPr>
            <p:cNvSpPr txBox="1"/>
            <p:nvPr/>
          </p:nvSpPr>
          <p:spPr>
            <a:xfrm>
              <a:off x="1940119" y="1717482"/>
              <a:ext cx="1372721" cy="68323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6161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Calibri" charset="0"/>
                  <a:cs typeface="Calibri" panose="020F0502020204030204" pitchFamily="34" charset="0"/>
                </a:rPr>
                <a:t># of requests &gt; Total requests allowed</a:t>
              </a:r>
            </a:p>
          </p:txBody>
        </p:sp>
        <p:sp>
          <p:nvSpPr>
            <p:cNvPr id="28" name="Text Box 24">
              <a:extLst>
                <a:ext uri="{FF2B5EF4-FFF2-40B4-BE49-F238E27FC236}">
                  <a16:creationId xmlns:a16="http://schemas.microsoft.com/office/drawing/2014/main" id="{D5BA21D2-9018-AB46-AA2E-60C821A6C7F8}"/>
                </a:ext>
              </a:extLst>
            </p:cNvPr>
            <p:cNvSpPr txBox="1"/>
            <p:nvPr/>
          </p:nvSpPr>
          <p:spPr>
            <a:xfrm>
              <a:off x="3196425" y="1486894"/>
              <a:ext cx="1142876" cy="3454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616161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Calibri" charset="0"/>
                  <a:cs typeface="Calibri" panose="020F0502020204030204" pitchFamily="34" charset="0"/>
                </a:rPr>
                <a:t>MPI_Wait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616161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Calibri" charset="0"/>
                  <a:cs typeface="Calibri" panose="020F0502020204030204" pitchFamily="34" charset="0"/>
                </a:rPr>
                <a:t> ()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16161">
                    <a:lumMod val="50000"/>
                  </a:srgbClr>
                </a:solidFill>
                <a:effectLst/>
                <a:uLnTx/>
                <a:uFillTx/>
                <a:latin typeface="Calibri"/>
                <a:ea typeface="Calibri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 Box 25">
              <a:extLst>
                <a:ext uri="{FF2B5EF4-FFF2-40B4-BE49-F238E27FC236}">
                  <a16:creationId xmlns:a16="http://schemas.microsoft.com/office/drawing/2014/main" id="{9EAB6EC4-C6A0-D246-9C5A-3A827FD98CE5}"/>
                </a:ext>
              </a:extLst>
            </p:cNvPr>
            <p:cNvSpPr txBox="1"/>
            <p:nvPr/>
          </p:nvSpPr>
          <p:spPr>
            <a:xfrm>
              <a:off x="2401293" y="0"/>
              <a:ext cx="1869905" cy="59899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16161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Calibri" charset="0"/>
                  <a:cs typeface="Calibri" panose="020F0502020204030204" pitchFamily="34" charset="0"/>
                </a:rPr>
                <a:t>Allows user to change the # of requests than aborting</a:t>
              </a:r>
            </a:p>
          </p:txBody>
        </p:sp>
      </p:grpSp>
      <p:sp>
        <p:nvSpPr>
          <p:cNvPr id="30" name="MPI communicator split for numa nodes">
            <a:extLst>
              <a:ext uri="{FF2B5EF4-FFF2-40B4-BE49-F238E27FC236}">
                <a16:creationId xmlns:a16="http://schemas.microsoft.com/office/drawing/2014/main" id="{D60E9ADF-173E-DF43-A91A-56307E8A05F8}"/>
              </a:ext>
            </a:extLst>
          </p:cNvPr>
          <p:cNvSpPr/>
          <p:nvPr/>
        </p:nvSpPr>
        <p:spPr>
          <a:xfrm>
            <a:off x="609600" y="6096000"/>
            <a:ext cx="2222304" cy="471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0092" tIns="20092" rIns="20092" bIns="20092" anchor="ctr">
            <a:spAutoFit/>
          </a:bodyPr>
          <a:lstStyle>
            <a:lvl1pPr>
              <a:defRPr sz="18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anose="020F0502020204030204" pitchFamily="34" charset="0"/>
                <a:sym typeface="Helvetica"/>
              </a:rPr>
              <a:t>MPI processes do not abort on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anose="020F0502020204030204" pitchFamily="34" charset="0"/>
                <a:sym typeface="Helvetica"/>
              </a:rPr>
              <a:t>noncatastrophic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anose="020F0502020204030204" pitchFamily="34" charset="0"/>
                <a:sym typeface="Helvetica"/>
              </a:rPr>
              <a:t> error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/>
              <a:ea typeface="+mj-ea"/>
              <a:cs typeface="Calibri" panose="020F0502020204030204" pitchFamily="34" charset="0"/>
              <a:sym typeface="Helvetica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5A8EC0-EC76-DF49-AD5D-F4BBB15352ED}"/>
              </a:ext>
            </a:extLst>
          </p:cNvPr>
          <p:cNvGrpSpPr/>
          <p:nvPr/>
        </p:nvGrpSpPr>
        <p:grpSpPr>
          <a:xfrm>
            <a:off x="6026294" y="3467070"/>
            <a:ext cx="3343387" cy="3131362"/>
            <a:chOff x="5404203" y="3246940"/>
            <a:chExt cx="3095270" cy="239099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DAED520-F79C-7F42-A954-2D22BDA67EF2}"/>
                </a:ext>
              </a:extLst>
            </p:cNvPr>
            <p:cNvGrpSpPr/>
            <p:nvPr/>
          </p:nvGrpSpPr>
          <p:grpSpPr>
            <a:xfrm>
              <a:off x="5404203" y="3275594"/>
              <a:ext cx="1541810" cy="1946397"/>
              <a:chOff x="5723906" y="1330522"/>
              <a:chExt cx="2078927" cy="249659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9509377-6C9F-8941-87EE-5E23E57F568F}"/>
                  </a:ext>
                </a:extLst>
              </p:cNvPr>
              <p:cNvGrpSpPr/>
              <p:nvPr/>
            </p:nvGrpSpPr>
            <p:grpSpPr>
              <a:xfrm>
                <a:off x="5723906" y="1330522"/>
                <a:ext cx="2078927" cy="2055473"/>
                <a:chOff x="5723906" y="1330522"/>
                <a:chExt cx="2078927" cy="2055473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0272E229-4902-C545-B2B9-F3C3F9C85353}"/>
                    </a:ext>
                  </a:extLst>
                </p:cNvPr>
                <p:cNvSpPr/>
                <p:nvPr/>
              </p:nvSpPr>
              <p:spPr>
                <a:xfrm>
                  <a:off x="6070178" y="2244868"/>
                  <a:ext cx="348527" cy="34032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FF409F5C-C55D-D64E-9181-34F007624DC8}"/>
                    </a:ext>
                  </a:extLst>
                </p:cNvPr>
                <p:cNvCxnSpPr/>
                <p:nvPr/>
              </p:nvCxnSpPr>
              <p:spPr>
                <a:xfrm>
                  <a:off x="6416451" y="2467491"/>
                  <a:ext cx="810983" cy="57597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1DF9086-6B9F-E549-B08A-F1671E5F4BC7}"/>
                    </a:ext>
                  </a:extLst>
                </p:cNvPr>
                <p:cNvCxnSpPr/>
                <p:nvPr/>
              </p:nvCxnSpPr>
              <p:spPr>
                <a:xfrm flipV="1">
                  <a:off x="6303710" y="1553145"/>
                  <a:ext cx="923711" cy="68076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95D6868D-0233-574B-9344-9AD6628EE7F9}"/>
                    </a:ext>
                  </a:extLst>
                </p:cNvPr>
                <p:cNvCxnSpPr/>
                <p:nvPr/>
              </p:nvCxnSpPr>
              <p:spPr>
                <a:xfrm flipV="1">
                  <a:off x="6303710" y="1895031"/>
                  <a:ext cx="1039458" cy="34557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CAFAFE3C-F8D7-9F45-A225-7A2EA226273D}"/>
                    </a:ext>
                  </a:extLst>
                </p:cNvPr>
                <p:cNvCxnSpPr/>
                <p:nvPr/>
              </p:nvCxnSpPr>
              <p:spPr>
                <a:xfrm>
                  <a:off x="6295658" y="2356180"/>
                  <a:ext cx="816016" cy="91586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4C2711B2-CA3D-9D44-AD5E-CFE3A3DD0208}"/>
                    </a:ext>
                  </a:extLst>
                </p:cNvPr>
                <p:cNvSpPr/>
                <p:nvPr/>
              </p:nvSpPr>
              <p:spPr>
                <a:xfrm>
                  <a:off x="7108994" y="1553145"/>
                  <a:ext cx="349813" cy="34413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0FD78B85-8B3A-1744-97CC-65810C31173D}"/>
                    </a:ext>
                  </a:extLst>
                </p:cNvPr>
                <p:cNvSpPr/>
                <p:nvPr/>
              </p:nvSpPr>
              <p:spPr>
                <a:xfrm>
                  <a:off x="7108994" y="2244868"/>
                  <a:ext cx="347884" cy="33905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1E1EF315-178E-9D42-99BB-68384280E3C8}"/>
                    </a:ext>
                  </a:extLst>
                </p:cNvPr>
                <p:cNvSpPr/>
                <p:nvPr/>
              </p:nvSpPr>
              <p:spPr>
                <a:xfrm>
                  <a:off x="7117047" y="3039952"/>
                  <a:ext cx="343382" cy="34604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Text Box 10">
                  <a:extLst>
                    <a:ext uri="{FF2B5EF4-FFF2-40B4-BE49-F238E27FC236}">
                      <a16:creationId xmlns:a16="http://schemas.microsoft.com/office/drawing/2014/main" id="{1FE84BC3-5607-7A42-973D-EE7A16E14269}"/>
                    </a:ext>
                  </a:extLst>
                </p:cNvPr>
                <p:cNvSpPr txBox="1"/>
                <p:nvPr/>
              </p:nvSpPr>
              <p:spPr>
                <a:xfrm>
                  <a:off x="6875462" y="2698066"/>
                  <a:ext cx="227636" cy="4571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2D2D2">
                          <a:lumMod val="10000"/>
                        </a:srgb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Calibri" charset="0"/>
                      <a:cs typeface="Arial" panose="020B0604020202020204" pitchFamily="34" charset="0"/>
                    </a:rPr>
                    <a:t>.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2D2D2">
                          <a:lumMod val="10000"/>
                        </a:srgb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Calibri" charset="0"/>
                      <a:cs typeface="Arial" panose="020B0604020202020204" pitchFamily="34" charset="0"/>
                    </a:rPr>
                    <a:t>.</a:t>
                  </a:r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8E6C5E41-5623-1B40-9EF5-B6A27D2007C7}"/>
                    </a:ext>
                  </a:extLst>
                </p:cNvPr>
                <p:cNvCxnSpPr/>
                <p:nvPr/>
              </p:nvCxnSpPr>
              <p:spPr>
                <a:xfrm flipV="1">
                  <a:off x="6303710" y="2244868"/>
                  <a:ext cx="923711" cy="1162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6174AF07-A3D2-F541-A1E2-D264CE4ACE9F}"/>
                    </a:ext>
                  </a:extLst>
                </p:cNvPr>
                <p:cNvCxnSpPr/>
                <p:nvPr/>
              </p:nvCxnSpPr>
              <p:spPr>
                <a:xfrm>
                  <a:off x="6416451" y="2356180"/>
                  <a:ext cx="810983" cy="22659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 Box 14">
                  <a:extLst>
                    <a:ext uri="{FF2B5EF4-FFF2-40B4-BE49-F238E27FC236}">
                      <a16:creationId xmlns:a16="http://schemas.microsoft.com/office/drawing/2014/main" id="{8F784E06-B670-BF4A-824F-B81013BBD924}"/>
                    </a:ext>
                  </a:extLst>
                </p:cNvPr>
                <p:cNvSpPr txBox="1"/>
                <p:nvPr/>
              </p:nvSpPr>
              <p:spPr>
                <a:xfrm>
                  <a:off x="6875462" y="2125606"/>
                  <a:ext cx="227636" cy="4571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2D2D2">
                          <a:lumMod val="10000"/>
                        </a:srgb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Calibri" charset="0"/>
                      <a:cs typeface="Arial" panose="020B0604020202020204" pitchFamily="34" charset="0"/>
                    </a:rPr>
                    <a:t>.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2D2D2">
                          <a:lumMod val="10000"/>
                        </a:srgb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Calibri" charset="0"/>
                      <a:cs typeface="Arial" panose="020B0604020202020204" pitchFamily="34" charset="0"/>
                    </a:rPr>
                    <a:t>.</a:t>
                  </a:r>
                </a:p>
              </p:txBody>
            </p:sp>
            <p:sp>
              <p:nvSpPr>
                <p:cNvPr id="54" name="Text Box 15">
                  <a:extLst>
                    <a:ext uri="{FF2B5EF4-FFF2-40B4-BE49-F238E27FC236}">
                      <a16:creationId xmlns:a16="http://schemas.microsoft.com/office/drawing/2014/main" id="{E446D0FD-D99F-B340-A544-51E3BC553FF5}"/>
                    </a:ext>
                  </a:extLst>
                </p:cNvPr>
                <p:cNvSpPr txBox="1"/>
                <p:nvPr/>
              </p:nvSpPr>
              <p:spPr>
                <a:xfrm>
                  <a:off x="7108994" y="2475442"/>
                  <a:ext cx="227636" cy="4571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2D2D2">
                          <a:lumMod val="10000"/>
                        </a:srgb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Calibri" charset="0"/>
                      <a:cs typeface="Arial" panose="020B0604020202020204" pitchFamily="34" charset="0"/>
                    </a:rPr>
                    <a:t>.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2D2D2">
                          <a:lumMod val="10000"/>
                        </a:srgb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Calibri" charset="0"/>
                      <a:cs typeface="Arial" panose="020B0604020202020204" pitchFamily="34" charset="0"/>
                    </a:rPr>
                    <a:t>.</a:t>
                  </a:r>
                </a:p>
              </p:txBody>
            </p:sp>
            <p:sp>
              <p:nvSpPr>
                <p:cNvPr id="55" name="Text Box 16">
                  <a:extLst>
                    <a:ext uri="{FF2B5EF4-FFF2-40B4-BE49-F238E27FC236}">
                      <a16:creationId xmlns:a16="http://schemas.microsoft.com/office/drawing/2014/main" id="{15398A59-E418-8E44-A871-7E1818267B45}"/>
                    </a:ext>
                  </a:extLst>
                </p:cNvPr>
                <p:cNvSpPr txBox="1"/>
                <p:nvPr/>
              </p:nvSpPr>
              <p:spPr>
                <a:xfrm>
                  <a:off x="5723906" y="2586754"/>
                  <a:ext cx="693839" cy="345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D2D2D2">
                          <a:lumMod val="10000"/>
                        </a:srgb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Calibri" charset="0"/>
                      <a:cs typeface="Arial" panose="020B0604020202020204" pitchFamily="34" charset="0"/>
                    </a:rPr>
                    <a:t>Rank 0</a:t>
                  </a:r>
                </a:p>
              </p:txBody>
            </p:sp>
            <p:sp>
              <p:nvSpPr>
                <p:cNvPr id="56" name="Text Box 17">
                  <a:extLst>
                    <a:ext uri="{FF2B5EF4-FFF2-40B4-BE49-F238E27FC236}">
                      <a16:creationId xmlns:a16="http://schemas.microsoft.com/office/drawing/2014/main" id="{4AE761D8-B74F-054E-98AE-AF29D5B55845}"/>
                    </a:ext>
                  </a:extLst>
                </p:cNvPr>
                <p:cNvSpPr txBox="1"/>
                <p:nvPr/>
              </p:nvSpPr>
              <p:spPr>
                <a:xfrm>
                  <a:off x="7108994" y="1330522"/>
                  <a:ext cx="693839" cy="345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2D2D2">
                          <a:lumMod val="10000"/>
                        </a:srgb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Calibri" charset="0"/>
                      <a:cs typeface="Arial" panose="020B0604020202020204" pitchFamily="34" charset="0"/>
                    </a:rPr>
                    <a:t>Rank 1</a:t>
                  </a:r>
                </a:p>
              </p:txBody>
            </p:sp>
            <p:sp>
              <p:nvSpPr>
                <p:cNvPr id="57" name="Text Box 18">
                  <a:extLst>
                    <a:ext uri="{FF2B5EF4-FFF2-40B4-BE49-F238E27FC236}">
                      <a16:creationId xmlns:a16="http://schemas.microsoft.com/office/drawing/2014/main" id="{FC2DF7D9-D7EA-1940-96BA-DAC95DC36CF5}"/>
                    </a:ext>
                  </a:extLst>
                </p:cNvPr>
                <p:cNvSpPr txBox="1"/>
                <p:nvPr/>
              </p:nvSpPr>
              <p:spPr>
                <a:xfrm>
                  <a:off x="7108994" y="2014294"/>
                  <a:ext cx="693839" cy="345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68580" tIns="34290" rIns="68580" bIns="3429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D2D2D2">
                          <a:lumMod val="10000"/>
                        </a:srgb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Calibri" charset="0"/>
                      <a:cs typeface="Arial" panose="020B0604020202020204" pitchFamily="34" charset="0"/>
                    </a:rPr>
                    <a:t>Rank 2</a:t>
                  </a:r>
                </a:p>
              </p:txBody>
            </p:sp>
          </p:grpSp>
          <p:sp>
            <p:nvSpPr>
              <p:cNvPr id="41" name="Text Box 19">
                <a:extLst>
                  <a:ext uri="{FF2B5EF4-FFF2-40B4-BE49-F238E27FC236}">
                    <a16:creationId xmlns:a16="http://schemas.microsoft.com/office/drawing/2014/main" id="{B083CC49-9C0B-8145-9845-D1D1CF8F7177}"/>
                  </a:ext>
                </a:extLst>
              </p:cNvPr>
              <p:cNvSpPr txBox="1"/>
              <p:nvPr/>
            </p:nvSpPr>
            <p:spPr>
              <a:xfrm>
                <a:off x="6989280" y="3488054"/>
                <a:ext cx="812801" cy="33905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D2D2D2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libri" charset="0"/>
                    <a:cs typeface="Arial" panose="020B0604020202020204" pitchFamily="34" charset="0"/>
                  </a:rPr>
                  <a:t>Rank n-1</a:t>
                </a:r>
              </a:p>
            </p:txBody>
          </p:sp>
        </p:grpSp>
        <p:sp>
          <p:nvSpPr>
            <p:cNvPr id="33" name="Cross 32">
              <a:extLst>
                <a:ext uri="{FF2B5EF4-FFF2-40B4-BE49-F238E27FC236}">
                  <a16:creationId xmlns:a16="http://schemas.microsoft.com/office/drawing/2014/main" id="{539B4D68-2349-E14B-8B88-0BAA8524CD30}"/>
                </a:ext>
              </a:extLst>
            </p:cNvPr>
            <p:cNvSpPr/>
            <p:nvPr/>
          </p:nvSpPr>
          <p:spPr>
            <a:xfrm rot="2700000">
              <a:off x="6363096" y="4510838"/>
              <a:ext cx="444398" cy="422745"/>
            </a:xfrm>
            <a:prstGeom prst="plus">
              <a:avLst>
                <a:gd name="adj" fmla="val 45833"/>
              </a:avLst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" name="Cross 33">
              <a:extLst>
                <a:ext uri="{FF2B5EF4-FFF2-40B4-BE49-F238E27FC236}">
                  <a16:creationId xmlns:a16="http://schemas.microsoft.com/office/drawing/2014/main" id="{D780F24B-6330-A54E-A841-33A0EF417437}"/>
                </a:ext>
              </a:extLst>
            </p:cNvPr>
            <p:cNvSpPr/>
            <p:nvPr/>
          </p:nvSpPr>
          <p:spPr>
            <a:xfrm rot="2700000">
              <a:off x="6355559" y="3884784"/>
              <a:ext cx="444398" cy="422745"/>
            </a:xfrm>
            <a:prstGeom prst="plus">
              <a:avLst>
                <a:gd name="adj" fmla="val 38467"/>
              </a:avLst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175006DE-A46F-6240-B84A-732C44DE7B52}"/>
                </a:ext>
              </a:extLst>
            </p:cNvPr>
            <p:cNvSpPr/>
            <p:nvPr/>
          </p:nvSpPr>
          <p:spPr>
            <a:xfrm rot="2700000">
              <a:off x="6345770" y="3358457"/>
              <a:ext cx="444398" cy="422745"/>
            </a:xfrm>
            <a:prstGeom prst="plus">
              <a:avLst>
                <a:gd name="adj" fmla="val 38467"/>
              </a:avLst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6371C04-957D-4C47-9D9F-EB60884D2345}"/>
                </a:ext>
              </a:extLst>
            </p:cNvPr>
            <p:cNvSpPr/>
            <p:nvPr/>
          </p:nvSpPr>
          <p:spPr>
            <a:xfrm>
              <a:off x="6321623" y="3246940"/>
              <a:ext cx="561019" cy="120357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08C351E-413A-7E4E-8EBE-406677EE3457}"/>
                </a:ext>
              </a:extLst>
            </p:cNvPr>
            <p:cNvSpPr txBox="1"/>
            <p:nvPr/>
          </p:nvSpPr>
          <p:spPr>
            <a:xfrm>
              <a:off x="6962833" y="3415484"/>
              <a:ext cx="1273882" cy="73866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Communication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error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on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subcomm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of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rank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and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rank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4706C68-AEB6-3C48-A944-72494B202F65}"/>
                </a:ext>
              </a:extLst>
            </p:cNvPr>
            <p:cNvSpPr txBox="1"/>
            <p:nvPr/>
          </p:nvSpPr>
          <p:spPr>
            <a:xfrm>
              <a:off x="6962833" y="4510043"/>
              <a:ext cx="1136127" cy="5770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Local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file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read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eror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on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Rank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n-1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" name="MPI communicator split for numa nodes">
              <a:extLst>
                <a:ext uri="{FF2B5EF4-FFF2-40B4-BE49-F238E27FC236}">
                  <a16:creationId xmlns:a16="http://schemas.microsoft.com/office/drawing/2014/main" id="{7F88B9D9-FD1C-C045-A676-33047084C276}"/>
                </a:ext>
              </a:extLst>
            </p:cNvPr>
            <p:cNvSpPr/>
            <p:nvPr/>
          </p:nvSpPr>
          <p:spPr>
            <a:xfrm>
              <a:off x="5541034" y="5166470"/>
              <a:ext cx="2958439" cy="47146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0092" tIns="20092" rIns="20092" bIns="20092" anchor="ctr">
              <a:spAutoFit/>
            </a:bodyPr>
            <a:lstStyle>
              <a:lvl1pPr>
                <a:defRPr sz="1800" b="1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Calibri"/>
                  <a:ea typeface="+mj-ea"/>
                  <a:cs typeface="Calibri" panose="020F0502020204030204" pitchFamily="34" charset="0"/>
                  <a:sym typeface="Helvetica"/>
                </a:rPr>
                <a:t>Aborting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Calibri"/>
                  <a:ea typeface="+mj-ea"/>
                  <a:cs typeface="Calibri" panose="020F0502020204030204" pitchFamily="34" charset="0"/>
                  <a:sym typeface="Helvetica"/>
                </a:rPr>
                <a:t>MPI_Processes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Calibri"/>
                  <a:ea typeface="+mj-ea"/>
                  <a:cs typeface="Calibri" panose="020F0502020204030204" pitchFamily="34" charset="0"/>
                  <a:sym typeface="Helvetica"/>
                </a:rPr>
                <a:t> based on the location of error occurrence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anose="020F0502020204030204" pitchFamily="34" charset="0"/>
                <a:sym typeface="Helvetica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47D6972-CB98-D84C-8F67-70D41958DE69}"/>
              </a:ext>
            </a:extLst>
          </p:cNvPr>
          <p:cNvSpPr txBox="1"/>
          <p:nvPr/>
        </p:nvSpPr>
        <p:spPr>
          <a:xfrm>
            <a:off x="6234106" y="228600"/>
            <a:ext cx="1809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POC:</a:t>
            </a:r>
            <a:r>
              <a:rPr kumimoji="0" lang="zh-CN" alt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altLang="zh-CN" sz="1800" b="1" i="1" u="sng" strike="noStrike" kern="1200" cap="none" spc="0" normalizeH="0" baseline="0" noProof="0" dirty="0" err="1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Yanfei</a:t>
            </a:r>
            <a:r>
              <a:rPr kumimoji="0" lang="zh-CN" alt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altLang="zh-CN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&lt;</a:t>
            </a:r>
            <a:r>
              <a:rPr kumimoji="0" lang="en-US" altLang="zh-CN" sz="1800" b="1" i="1" u="sng" strike="noStrike" kern="1200" cap="none" spc="0" normalizeH="0" baseline="0" noProof="0" dirty="0" err="1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yguo@anl.gov</a:t>
            </a:r>
            <a:r>
              <a:rPr kumimoji="0" lang="en-US" altLang="zh-CN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&gt;</a:t>
            </a:r>
            <a:endParaRPr kumimoji="0" lang="en-US" sz="1800" b="1" i="1" u="sng" strike="noStrike" kern="1200" cap="none" spc="0" normalizeH="0" baseline="0" noProof="0" dirty="0">
              <a:ln>
                <a:noFill/>
              </a:ln>
              <a:solidFill>
                <a:srgbClr val="7AB800">
                  <a:lumMod val="5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D96D26C-4D66-4F47-BD90-8CABAEF5D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487" y="152400"/>
            <a:ext cx="833313" cy="1062899"/>
          </a:xfrm>
          <a:prstGeom prst="rect">
            <a:avLst/>
          </a:prstGeom>
        </p:spPr>
      </p:pic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723E2641-F61A-014A-98E6-0537F2B5847A}"/>
              </a:ext>
            </a:extLst>
          </p:cNvPr>
          <p:cNvGraphicFramePr/>
          <p:nvPr>
            <p:extLst/>
          </p:nvPr>
        </p:nvGraphicFramePr>
        <p:xfrm>
          <a:off x="3228664" y="3385022"/>
          <a:ext cx="2962325" cy="324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15844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ooter Placeholder 4"/>
          <p:cNvSpPr/>
          <p:nvPr/>
        </p:nvSpPr>
        <p:spPr>
          <a:xfrm>
            <a:off x="5257799" y="6553200"/>
            <a:ext cx="3581402" cy="265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>
            <a:lvl1pPr defTabSz="1300480">
              <a:defRPr sz="16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1300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25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MPICH </a:t>
            </a:r>
            <a:r>
              <a:rPr kumimoji="0" sz="1125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BoF</a:t>
            </a:r>
            <a:r>
              <a:rPr kumimoji="0" sz="1125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(11/15/201</a:t>
            </a:r>
            <a:r>
              <a:rPr kumimoji="0" lang="en-US" sz="1125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6</a:t>
            </a:r>
            <a:r>
              <a:rPr kumimoji="0" sz="1125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204" name="Title 1"/>
          <p:cNvSpPr>
            <a:spLocks noGrp="1"/>
          </p:cNvSpPr>
          <p:nvPr>
            <p:ph type="title"/>
          </p:nvPr>
        </p:nvSpPr>
        <p:spPr>
          <a:xfrm>
            <a:off x="457199" y="274637"/>
            <a:ext cx="8229603" cy="792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CUDA Awareness</a:t>
            </a:r>
            <a:endParaRPr dirty="0"/>
          </a:p>
        </p:txBody>
      </p:sp>
      <p:sp>
        <p:nvSpPr>
          <p:cNvPr id="205" name="Content Placeholder 2"/>
          <p:cNvSpPr>
            <a:spLocks noGrp="1"/>
          </p:cNvSpPr>
          <p:nvPr>
            <p:ph type="body" idx="1"/>
          </p:nvPr>
        </p:nvSpPr>
        <p:spPr>
          <a:xfrm>
            <a:off x="371475" y="964406"/>
            <a:ext cx="8315327" cy="2997994"/>
          </a:xfrm>
          <a:prstGeom prst="rect">
            <a:avLst/>
          </a:prstGeom>
        </p:spPr>
        <p:txBody>
          <a:bodyPr/>
          <a:lstStyle/>
          <a:p>
            <a:pPr defTabSz="713206">
              <a:lnSpc>
                <a:spcPct val="110000"/>
              </a:lnSpc>
              <a:spcBef>
                <a:spcPts val="480"/>
              </a:spcBef>
              <a:buClrTx/>
              <a:buSzPct val="75000"/>
              <a:buFont typeface="Wingdings" pitchFamily="2" charset="2"/>
              <a:buChar char="§"/>
              <a:defRPr sz="2807"/>
            </a:pPr>
            <a:r>
              <a:rPr lang="en-US" sz="2400" dirty="0"/>
              <a:t>Enable use of CUDA buffers in MPI communications</a:t>
            </a:r>
          </a:p>
          <a:p>
            <a:pPr lvl="1" defTabSz="713206">
              <a:lnSpc>
                <a:spcPct val="110000"/>
              </a:lnSpc>
              <a:spcBef>
                <a:spcPts val="480"/>
              </a:spcBef>
              <a:buClrTx/>
              <a:buSzPct val="75000"/>
              <a:defRPr sz="2807"/>
            </a:pPr>
            <a:r>
              <a:rPr lang="en-US" sz="2400" dirty="0"/>
              <a:t>Predefined and Contiguous datatypes supported through UCX</a:t>
            </a:r>
          </a:p>
          <a:p>
            <a:pPr marL="947865" lvl="2" indent="-342900" defTabSz="713206">
              <a:lnSpc>
                <a:spcPct val="110000"/>
              </a:lnSpc>
              <a:spcBef>
                <a:spcPts val="480"/>
              </a:spcBef>
              <a:buClrTx/>
              <a:buSzPct val="75000"/>
              <a:buFont typeface="Arial" panose="020B0604020202020204" pitchFamily="34" charset="0"/>
              <a:buChar char="•"/>
              <a:defRPr sz="2807"/>
            </a:pPr>
            <a:r>
              <a:rPr lang="en-US" sz="2400" dirty="0"/>
              <a:t>CUDA IPC and </a:t>
            </a:r>
            <a:r>
              <a:rPr lang="en-US" sz="2400" dirty="0" err="1"/>
              <a:t>cudaMemcpy</a:t>
            </a:r>
            <a:r>
              <a:rPr lang="en-US" sz="2400" dirty="0"/>
              <a:t> for intranode communication (multi-process/single GPU) </a:t>
            </a:r>
          </a:p>
          <a:p>
            <a:pPr marL="947865" lvl="2" indent="-342900" defTabSz="713206">
              <a:lnSpc>
                <a:spcPct val="110000"/>
              </a:lnSpc>
              <a:spcBef>
                <a:spcPts val="480"/>
              </a:spcBef>
              <a:buClrTx/>
              <a:buSzPct val="75000"/>
              <a:buFont typeface="Arial" panose="020B0604020202020204" pitchFamily="34" charset="0"/>
              <a:buChar char="•"/>
              <a:defRPr sz="2807"/>
            </a:pPr>
            <a:r>
              <a:rPr lang="en-US" sz="2400" dirty="0" err="1"/>
              <a:t>GPUDirect</a:t>
            </a:r>
            <a:r>
              <a:rPr lang="en-US" sz="2400" dirty="0"/>
              <a:t> for internode communication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D311B-B3B1-1549-AE58-8357EA219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144" y="197382"/>
            <a:ext cx="1094656" cy="1094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9455ED-DB83-944C-B634-A7CF714B89B4}"/>
              </a:ext>
            </a:extLst>
          </p:cNvPr>
          <p:cNvSpPr txBox="1"/>
          <p:nvPr/>
        </p:nvSpPr>
        <p:spPr>
          <a:xfrm>
            <a:off x="5715000" y="295870"/>
            <a:ext cx="2373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POC: Giuseppe </a:t>
            </a:r>
            <a:r>
              <a:rPr kumimoji="0" lang="en-US" sz="1800" b="1" i="1" u="sng" strike="noStrike" kern="1200" cap="none" spc="0" normalizeH="0" baseline="0" noProof="0" dirty="0" err="1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Congiu</a:t>
            </a:r>
            <a:endParaRPr kumimoji="0" lang="en-US" sz="1800" b="1" i="1" u="sng" strike="noStrike" kern="1200" cap="none" spc="0" normalizeH="0" baseline="0" noProof="0" dirty="0">
              <a:ln>
                <a:noFill/>
              </a:ln>
              <a:solidFill>
                <a:srgbClr val="7AB800">
                  <a:lumMod val="5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&lt;</a:t>
            </a:r>
            <a:r>
              <a:rPr kumimoji="0" lang="en-US" sz="1800" b="1" i="1" u="sng" strike="noStrike" kern="1200" cap="none" spc="0" normalizeH="0" baseline="0" noProof="0" dirty="0" err="1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gcongiu@anl.gov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1616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DE8AB-349F-294A-97FC-1609DDF47086}"/>
              </a:ext>
            </a:extLst>
          </p:cNvPr>
          <p:cNvSpPr txBox="1"/>
          <p:nvPr/>
        </p:nvSpPr>
        <p:spPr>
          <a:xfrm>
            <a:off x="2057400" y="49530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Partnership with Mellanox and NVIDIA</a:t>
            </a:r>
          </a:p>
        </p:txBody>
      </p:sp>
    </p:spTree>
    <p:extLst>
      <p:ext uri="{BB962C8B-B14F-4D97-AF65-F5344CB8AC3E}">
        <p14:creationId xmlns:p14="http://schemas.microsoft.com/office/powerpoint/2010/main" val="419253292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MPICH 3.4 Planned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486400"/>
          </a:xfrm>
        </p:spPr>
        <p:txBody>
          <a:bodyPr>
            <a:noAutofit/>
          </a:bodyPr>
          <a:lstStyle/>
          <a:p>
            <a:pPr>
              <a:spcBef>
                <a:spcPts val="480"/>
              </a:spcBef>
              <a:buFont typeface="+mj-lt"/>
              <a:buAutoNum type="arabicPeriod"/>
            </a:pPr>
            <a:r>
              <a:rPr lang="en-US" sz="2000" dirty="0"/>
              <a:t>Support for heterogeneous memory (e.g., MCDRAM)</a:t>
            </a:r>
          </a:p>
          <a:p>
            <a:pPr>
              <a:spcBef>
                <a:spcPts val="480"/>
              </a:spcBef>
              <a:buFont typeface="+mj-lt"/>
              <a:buAutoNum type="arabicPeriod"/>
            </a:pPr>
            <a:r>
              <a:rPr lang="en-US" sz="2000" dirty="0"/>
              <a:t>Expanded CUDA-awareness (</a:t>
            </a:r>
            <a:r>
              <a:rPr lang="en-US" sz="2000" b="1" i="1" dirty="0">
                <a:solidFill>
                  <a:srgbClr val="FF0000"/>
                </a:solidFill>
              </a:rPr>
              <a:t>partnership with Mellanox and NVIDIA</a:t>
            </a:r>
            <a:r>
              <a:rPr lang="en-US" sz="2000" dirty="0"/>
              <a:t>)</a:t>
            </a:r>
          </a:p>
          <a:p>
            <a:pPr lvl="1">
              <a:spcBef>
                <a:spcPts val="480"/>
              </a:spcBef>
            </a:pPr>
            <a:r>
              <a:rPr lang="en-US" sz="1800" dirty="0"/>
              <a:t>Reductions, RMA accumulate</a:t>
            </a:r>
          </a:p>
          <a:p>
            <a:pPr>
              <a:spcBef>
                <a:spcPts val="480"/>
              </a:spcBef>
              <a:buFont typeface="+mj-lt"/>
              <a:buAutoNum type="arabicPeriod"/>
            </a:pPr>
            <a:r>
              <a:rPr lang="en-US" sz="2000" dirty="0" err="1"/>
              <a:t>Dataloop</a:t>
            </a:r>
            <a:r>
              <a:rPr lang="en-US" sz="2000" dirty="0"/>
              <a:t> extensions and optimizations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spcBef>
                <a:spcPts val="480"/>
              </a:spcBef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Optimized code paths for common datatype compositions</a:t>
            </a:r>
          </a:p>
          <a:p>
            <a:pPr>
              <a:spcBef>
                <a:spcPts val="480"/>
              </a:spcBef>
              <a:buFont typeface="+mj-lt"/>
              <a:buAutoNum type="arabicPeriod"/>
            </a:pPr>
            <a:r>
              <a:rPr lang="en-US" sz="2000" dirty="0"/>
              <a:t>Topology-awareness improvements</a:t>
            </a:r>
          </a:p>
          <a:p>
            <a:pPr lvl="1">
              <a:spcBef>
                <a:spcPts val="480"/>
              </a:spcBef>
            </a:pPr>
            <a:r>
              <a:rPr lang="en-US" sz="1800" dirty="0"/>
              <a:t>Virtual topology functionality, neighborhood collectives</a:t>
            </a:r>
          </a:p>
          <a:p>
            <a:pPr>
              <a:spcBef>
                <a:spcPts val="480"/>
              </a:spcBef>
              <a:buFont typeface="+mj-lt"/>
              <a:buAutoNum type="arabicPeriod"/>
            </a:pPr>
            <a:r>
              <a:rPr lang="en-US" sz="2000" dirty="0"/>
              <a:t>Multi-</a:t>
            </a:r>
            <a:r>
              <a:rPr lang="en-US" sz="2000" dirty="0" err="1"/>
              <a:t>WorkQ</a:t>
            </a:r>
            <a:r>
              <a:rPr lang="en-US" sz="2000" dirty="0"/>
              <a:t>/Multi-VNI communication (</a:t>
            </a:r>
            <a:r>
              <a:rPr lang="en-US" sz="2000" b="1" i="1" dirty="0">
                <a:solidFill>
                  <a:srgbClr val="FF0000"/>
                </a:solidFill>
              </a:rPr>
              <a:t>partnership with Intel</a:t>
            </a:r>
            <a:r>
              <a:rPr lang="en-US" sz="2000" dirty="0"/>
              <a:t>)</a:t>
            </a:r>
          </a:p>
          <a:p>
            <a:pPr lvl="1">
              <a:spcBef>
                <a:spcPts val="480"/>
              </a:spcBef>
            </a:pPr>
            <a:r>
              <a:rPr lang="en-US" sz="1800" dirty="0"/>
              <a:t>Utilizing network hardware parallelism, MPI Endpoints prototype</a:t>
            </a:r>
          </a:p>
          <a:p>
            <a:pPr>
              <a:spcBef>
                <a:spcPts val="480"/>
              </a:spcBef>
              <a:buFont typeface="+mj-lt"/>
              <a:buAutoNum type="arabicPeriod"/>
            </a:pPr>
            <a:r>
              <a:rPr lang="en-US" sz="2000" dirty="0"/>
              <a:t>ULFM Prototype</a:t>
            </a:r>
          </a:p>
          <a:p>
            <a:pPr>
              <a:spcBef>
                <a:spcPts val="480"/>
              </a:spcBef>
              <a:buFont typeface="+mj-lt"/>
              <a:buAutoNum type="arabicPeriod"/>
            </a:pPr>
            <a:r>
              <a:rPr lang="en-US" sz="2000" dirty="0"/>
              <a:t>Hydra rewrite (</a:t>
            </a:r>
            <a:r>
              <a:rPr lang="en-US" sz="2000" b="1" i="1" dirty="0">
                <a:solidFill>
                  <a:srgbClr val="FF0000"/>
                </a:solidFill>
              </a:rPr>
              <a:t>partnership with Intel</a:t>
            </a:r>
            <a:r>
              <a:rPr lang="en-US" sz="2000" dirty="0"/>
              <a:t>)</a:t>
            </a:r>
          </a:p>
          <a:p>
            <a:pPr lvl="1">
              <a:spcBef>
                <a:spcPts val="480"/>
              </a:spcBef>
            </a:pPr>
            <a:r>
              <a:rPr lang="en-US" sz="1800" dirty="0"/>
              <a:t>More scalable launch, optimized internal protocol</a:t>
            </a:r>
          </a:p>
        </p:txBody>
      </p:sp>
    </p:spTree>
    <p:extLst>
      <p:ext uri="{BB962C8B-B14F-4D97-AF65-F5344CB8AC3E}">
        <p14:creationId xmlns:p14="http://schemas.microsoft.com/office/powerpoint/2010/main" val="3702909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MPICH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38200"/>
            <a:ext cx="4191000" cy="5334000"/>
          </a:xfrm>
        </p:spPr>
        <p:txBody>
          <a:bodyPr/>
          <a:lstStyle/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MPICH and its derivatives are the world’s most widely used MPI implementations</a:t>
            </a: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Supports all versions of the MPI standard including the recent MPI-3.1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Funded by DOE for 26 years 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Has been a key influencer in the adoption of MPI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Award winning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     project</a:t>
            </a:r>
          </a:p>
          <a:p>
            <a:pPr lvl="1"/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DOE R&amp;D100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     award in 2005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62000"/>
            <a:ext cx="4343400" cy="46482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ctr">
              <a:buNone/>
            </a:pPr>
            <a:r>
              <a:rPr lang="en-US" sz="1800" b="1" i="1" u="sng" dirty="0">
                <a:solidFill>
                  <a:srgbClr val="151515"/>
                </a:solidFill>
              </a:rPr>
              <a:t>MPICH and it derivatives in the Top 10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Summit (US): Spectrum MPI</a:t>
            </a:r>
          </a:p>
          <a:p>
            <a:pPr>
              <a:buFont typeface="+mj-lt"/>
              <a:buAutoNum type="arabicPeriod"/>
            </a:pPr>
            <a:r>
              <a:rPr lang="en-US" sz="1800" b="1" i="1" dirty="0" err="1">
                <a:solidFill>
                  <a:srgbClr val="FF0000"/>
                </a:solidFill>
              </a:rPr>
              <a:t>TaihuLight</a:t>
            </a:r>
            <a:r>
              <a:rPr lang="en-US" sz="1800" b="1" i="1" dirty="0">
                <a:solidFill>
                  <a:srgbClr val="FF0000"/>
                </a:solidFill>
              </a:rPr>
              <a:t> (China): Sunway MPI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Sierra (US): Spectrum MPI</a:t>
            </a:r>
          </a:p>
          <a:p>
            <a:pPr>
              <a:buFont typeface="+mj-lt"/>
              <a:buAutoNum type="arabicPeriod"/>
            </a:pPr>
            <a:r>
              <a:rPr lang="en-US" sz="1800" b="1" i="1" dirty="0">
                <a:solidFill>
                  <a:srgbClr val="FF0000"/>
                </a:solidFill>
              </a:rPr>
              <a:t>Tianhe-2A (China): MPICH-TH2</a:t>
            </a:r>
          </a:p>
          <a:p>
            <a:pPr>
              <a:buFont typeface="+mj-lt"/>
              <a:buAutoNum type="arabicPeriod"/>
            </a:pPr>
            <a:r>
              <a:rPr lang="en-US" sz="1800" b="1" i="1" dirty="0">
                <a:solidFill>
                  <a:srgbClr val="FF0000"/>
                </a:solidFill>
              </a:rPr>
              <a:t>ABCI (Japan): Intel MPI and MVAPICH</a:t>
            </a:r>
          </a:p>
          <a:p>
            <a:pPr>
              <a:buFont typeface="+mj-lt"/>
              <a:buAutoNum type="arabicPeriod"/>
            </a:pPr>
            <a:r>
              <a:rPr lang="en-US" sz="1800" b="1" i="1" dirty="0">
                <a:solidFill>
                  <a:srgbClr val="FF0000"/>
                </a:solidFill>
              </a:rPr>
              <a:t>Piz </a:t>
            </a:r>
            <a:r>
              <a:rPr lang="en-US" sz="1800" b="1" i="1" dirty="0" err="1">
                <a:solidFill>
                  <a:srgbClr val="FF0000"/>
                </a:solidFill>
              </a:rPr>
              <a:t>Daint</a:t>
            </a:r>
            <a:r>
              <a:rPr lang="en-US" sz="1800" b="1" i="1" dirty="0">
                <a:solidFill>
                  <a:srgbClr val="FF0000"/>
                </a:solidFill>
              </a:rPr>
              <a:t> (Germany): Cray MPI</a:t>
            </a:r>
          </a:p>
          <a:p>
            <a:pPr>
              <a:buFont typeface="+mj-lt"/>
              <a:buAutoNum type="arabicPeriod"/>
            </a:pPr>
            <a:r>
              <a:rPr lang="en-US" sz="1800" b="1" i="1" dirty="0">
                <a:solidFill>
                  <a:srgbClr val="FF0000"/>
                </a:solidFill>
              </a:rPr>
              <a:t>Titan (US): Cray MPI</a:t>
            </a:r>
          </a:p>
          <a:p>
            <a:pPr>
              <a:buFont typeface="+mj-lt"/>
              <a:buAutoNum type="arabicPeriod"/>
            </a:pPr>
            <a:r>
              <a:rPr lang="en-US" sz="1800" b="1" i="1" dirty="0">
                <a:solidFill>
                  <a:srgbClr val="FF0000"/>
                </a:solidFill>
              </a:rPr>
              <a:t>Sequoia (US): IBM PE MPI</a:t>
            </a:r>
          </a:p>
          <a:p>
            <a:pPr>
              <a:buFont typeface="+mj-lt"/>
              <a:buAutoNum type="arabicPeriod"/>
            </a:pPr>
            <a:r>
              <a:rPr lang="en-US" sz="1800" b="1" i="1" dirty="0">
                <a:solidFill>
                  <a:srgbClr val="FF0000"/>
                </a:solidFill>
              </a:rPr>
              <a:t>Trinity (US): Cray MPI</a:t>
            </a:r>
          </a:p>
          <a:p>
            <a:pPr>
              <a:buFont typeface="+mj-lt"/>
              <a:buAutoNum type="arabicPeriod"/>
            </a:pPr>
            <a:r>
              <a:rPr lang="en-US" sz="1800" b="1" i="1" dirty="0">
                <a:solidFill>
                  <a:srgbClr val="FF0000"/>
                </a:solidFill>
              </a:rPr>
              <a:t>Cori (US): Cray MPI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5486400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MPICH and its derivatives power 8 of the top 10 supercomputers (Jun. 2018 Top500 rankings)</a:t>
            </a:r>
          </a:p>
        </p:txBody>
      </p:sp>
      <p:pic>
        <p:nvPicPr>
          <p:cNvPr id="7" name="Picture 6" descr="r-and-d-10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267200"/>
            <a:ext cx="163597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81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MPICH: Goals and Philosophy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1524000"/>
          </a:xfrm>
        </p:spPr>
        <p:txBody>
          <a:bodyPr/>
          <a:lstStyle/>
          <a:p>
            <a:pPr>
              <a:spcBef>
                <a:spcPts val="480"/>
              </a:spcBef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MPICH continues to aim to be the preferred MPI implementations on the top machines in the world</a:t>
            </a:r>
          </a:p>
          <a:p>
            <a:pPr>
              <a:spcBef>
                <a:spcPts val="480"/>
              </a:spcBef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Our philosophy is to create an “MPICH Ecosystem”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886200" y="4419600"/>
            <a:ext cx="1600200" cy="685800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MPICH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3608108" y="3518555"/>
            <a:ext cx="685800" cy="685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Intel MPI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2510672" y="4023478"/>
            <a:ext cx="1143000" cy="685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SunwayMPI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24903" y="4878960"/>
            <a:ext cx="1115576" cy="609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Cray MPI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3519768" y="5400773"/>
            <a:ext cx="1168977" cy="685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Microsoft MPI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4822096" y="5391346"/>
            <a:ext cx="1162049" cy="685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MVAPICH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5295900" y="3581400"/>
            <a:ext cx="876300" cy="685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Tianhe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MPI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1905000" y="2971800"/>
            <a:ext cx="990600" cy="609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MPE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5943600" y="2895600"/>
            <a:ext cx="990600" cy="533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PETSc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7391400" y="5105400"/>
            <a:ext cx="1524000" cy="4572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MathWorks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209800" y="3352800"/>
            <a:ext cx="5181600" cy="2895600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61616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62000" y="3657600"/>
            <a:ext cx="1600200" cy="609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HPCToolkit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048000" y="2667000"/>
            <a:ext cx="1066800" cy="609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TAU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914400" y="5410200"/>
            <a:ext cx="1600200" cy="609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Totalview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38200" y="4572000"/>
            <a:ext cx="1143000" cy="533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DDT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7162800" y="3505200"/>
            <a:ext cx="990600" cy="533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ADLB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6781800" y="5715000"/>
            <a:ext cx="1143000" cy="6858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ANSYS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5813981" y="4162720"/>
            <a:ext cx="1371600" cy="685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ParaStation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MPI</a:t>
            </a:r>
          </a:p>
        </p:txBody>
      </p:sp>
      <p:sp>
        <p:nvSpPr>
          <p:cNvPr id="24" name="Oval 23"/>
          <p:cNvSpPr/>
          <p:nvPr/>
        </p:nvSpPr>
        <p:spPr bwMode="auto">
          <a:xfrm>
            <a:off x="5982137" y="4989922"/>
            <a:ext cx="950769" cy="685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FG-MPI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388962" y="3394435"/>
            <a:ext cx="868837" cy="685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RIKEN MPI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70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MPICH-3.3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382000" cy="5486400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Device CH4: Low-instruction count communication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sz="1600" b="1" i="1" dirty="0">
                <a:solidFill>
                  <a:srgbClr val="FF0000"/>
                </a:solidFill>
              </a:rPr>
              <a:t>Thanks to Intel, Mellanox, and RIKEN for their significant contributions!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Very lightweight communication</a:t>
            </a:r>
          </a:p>
          <a:p>
            <a:pPr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Support for very high thread concurrency (</a:t>
            </a:r>
            <a:r>
              <a:rPr lang="en-US" sz="1800" b="1" i="1" dirty="0">
                <a:solidFill>
                  <a:srgbClr val="FF0000"/>
                </a:solidFill>
              </a:rPr>
              <a:t>partnership with Intel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Improvements to message rates in highly threaded environments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Move from the LOCK/WORK/UNLOCK model to a scalable ENQUEUE/DEQUEUE model</a:t>
            </a:r>
          </a:p>
          <a:p>
            <a:pPr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Memory Scalability Optimizations</a:t>
            </a:r>
          </a:p>
          <a:p>
            <a:pPr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Hardware Acceleration for MPI Atomics</a:t>
            </a:r>
            <a:endParaRPr lang="en-US" sz="1600" dirty="0"/>
          </a:p>
          <a:p>
            <a:pPr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Scalable job startup</a:t>
            </a:r>
            <a:endParaRPr lang="en-US" sz="1600" dirty="0"/>
          </a:p>
          <a:p>
            <a:pPr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New Collective Infrastructure (</a:t>
            </a:r>
            <a:r>
              <a:rPr lang="en-US" sz="1800" b="1" i="1" dirty="0">
                <a:solidFill>
                  <a:srgbClr val="FF0000"/>
                </a:solidFill>
              </a:rPr>
              <a:t>partnership with Intel</a:t>
            </a:r>
            <a:r>
              <a:rPr lang="en-US" sz="1800" dirty="0"/>
              <a:t>)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sz="1600" dirty="0"/>
              <a:t>New collective algorithms, more comprehensive algorithm selection</a:t>
            </a:r>
          </a:p>
          <a:p>
            <a:pPr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Topology-awareness improvements</a:t>
            </a:r>
          </a:p>
          <a:p>
            <a:pPr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Fault tolerance improvements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sz="1600" dirty="0"/>
              <a:t>Non-catastrophic errors and limited abort scope</a:t>
            </a:r>
          </a:p>
          <a:p>
            <a:pPr>
              <a:lnSpc>
                <a:spcPct val="125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CUDA-awareness for contiguous GPU buffers (</a:t>
            </a:r>
            <a:r>
              <a:rPr lang="en-US" sz="1800" b="1" i="1" dirty="0">
                <a:solidFill>
                  <a:srgbClr val="FF0000"/>
                </a:solidFill>
              </a:rPr>
              <a:t>partnership with Mellanox and NVIDIA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0204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MPICH layered structure: Current and Planned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52400" y="1295400"/>
            <a:ext cx="7150428" cy="68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MPI Layer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18546" y="2819400"/>
            <a:ext cx="3924300" cy="533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CH3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02828" y="1191161"/>
            <a:ext cx="19173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Platform independent code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Collectives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Communicator management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245623" y="2819400"/>
            <a:ext cx="838200" cy="533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pamid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331223" y="2828246"/>
            <a:ext cx="826023" cy="533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psmpi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57200" y="4191000"/>
            <a:ext cx="3461208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nemesis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86753" y="4187465"/>
            <a:ext cx="585247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sock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09600" y="5306915"/>
            <a:ext cx="457200" cy="5334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tcp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143000" y="5306915"/>
            <a:ext cx="609600" cy="5334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mxm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809946" y="5306915"/>
            <a:ext cx="609600" cy="5334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ofi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483177" y="5306915"/>
            <a:ext cx="609600" cy="5334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ugni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156408" y="5306915"/>
            <a:ext cx="609600" cy="5334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600" b="0" i="0" u="none" strike="noStrike" kern="1200" cap="none" spc="0" normalizeH="0" baseline="0" noProof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…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18408" y="5124271"/>
            <a:ext cx="5149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 layer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Implements some mandatory functionality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override any amount of optional functionality (better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bcast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better barrier)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4672553" y="4187465"/>
            <a:ext cx="585247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…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58353" y="4122003"/>
            <a:ext cx="3633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“Channel” layer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Some “core” functionality, such as shared memory</a:t>
            </a: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457199" y="4720865"/>
            <a:ext cx="152401" cy="586050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flipH="1">
            <a:off x="3766008" y="4720865"/>
            <a:ext cx="176752" cy="586050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318546" y="3352800"/>
            <a:ext cx="138653" cy="834665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>
            <a:off x="4242846" y="3352800"/>
            <a:ext cx="1014954" cy="834665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Rectangle 40"/>
          <p:cNvSpPr/>
          <p:nvPr/>
        </p:nvSpPr>
        <p:spPr bwMode="auto">
          <a:xfrm>
            <a:off x="6172200" y="2828246"/>
            <a:ext cx="838200" cy="53340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600" b="0" i="0" u="none" strike="noStrike" kern="1200" cap="none" spc="0" normalizeH="0" baseline="0" noProof="0">
                <a:ln>
                  <a:noFill/>
                </a:ln>
                <a:solidFill>
                  <a:srgbClr val="7AB8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CH4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AB800">
                  <a:lumMod val="60000"/>
                  <a:lumOff val="40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072854" y="2568036"/>
            <a:ext cx="1994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“Device” layer: Machine-specific functionality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Derived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datatype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management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RMA</a:t>
            </a:r>
          </a:p>
        </p:txBody>
      </p:sp>
      <p:cxnSp>
        <p:nvCxnSpPr>
          <p:cNvPr id="44" name="Straight Connector 43"/>
          <p:cNvCxnSpPr/>
          <p:nvPr/>
        </p:nvCxnSpPr>
        <p:spPr bwMode="auto">
          <a:xfrm>
            <a:off x="157309" y="1981200"/>
            <a:ext cx="161237" cy="847046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7010400" y="1974710"/>
            <a:ext cx="271022" cy="853536"/>
          </a:xfrm>
          <a:prstGeom prst="line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Oval 57"/>
          <p:cNvSpPr/>
          <p:nvPr/>
        </p:nvSpPr>
        <p:spPr bwMode="auto">
          <a:xfrm>
            <a:off x="-217014" y="2587193"/>
            <a:ext cx="5246214" cy="990600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16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-213086" y="3938163"/>
            <a:ext cx="6096000" cy="990600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16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189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CH4 Design Goals</a:t>
            </a: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0" y="3727704"/>
            <a:ext cx="3886200" cy="2292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91440">
            <a:noAutofit/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Char char="§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480"/>
              </a:spcBef>
              <a:spcAft>
                <a:spcPct val="0"/>
              </a:spcAft>
              <a:buClr>
                <a:srgbClr val="1F497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Provide default shared memory implementation in CH4</a:t>
            </a: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ts val="480"/>
              </a:spcBef>
              <a:spcAft>
                <a:spcPct val="0"/>
              </a:spcAft>
              <a:buClr>
                <a:srgbClr val="1F497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Disable when desirable</a:t>
            </a: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ts val="480"/>
              </a:spcBef>
              <a:spcAft>
                <a:spcPct val="0"/>
              </a:spcAft>
              <a:buClr>
                <a:srgbClr val="1F497D"/>
              </a:buClr>
              <a:buSzTx/>
              <a:buFontTx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Eliminate branch in the critical path</a:t>
            </a: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ts val="480"/>
              </a:spcBef>
              <a:spcAft>
                <a:spcPct val="0"/>
              </a:spcAft>
              <a:buClr>
                <a:srgbClr val="1F497D"/>
              </a:buClr>
              <a:buSzTx/>
              <a:buFontTx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Enable better tuned shared memory implementations</a:t>
            </a: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ts val="480"/>
              </a:spcBef>
              <a:spcAft>
                <a:spcPct val="0"/>
              </a:spcAft>
              <a:buClr>
                <a:srgbClr val="1F497D"/>
              </a:buClr>
              <a:buSzTx/>
              <a:buFontTx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Collective offload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480"/>
              </a:spcBef>
              <a:spcAft>
                <a:spcPct val="0"/>
              </a:spcAft>
              <a:buClr>
                <a:srgbClr val="1F497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908302"/>
            <a:ext cx="3886200" cy="281940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High-Level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Netmod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API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Give more control to the network</a:t>
            </a:r>
          </a:p>
          <a:p>
            <a:pPr marL="628650" marR="0" lvl="1" indent="-171450" algn="l" defTabSz="914400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netmod_isend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ourier" pitchFamily="49" charset="0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netmod_irecv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ourier" pitchFamily="49" charset="0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netmod_put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ourier" pitchFamily="49" charset="0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netmod_get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10000"/>
                </a:srgbClr>
              </a:solidFill>
              <a:effectLst/>
              <a:uLnTx/>
              <a:uFillTx/>
              <a:latin typeface="Courier" pitchFamily="49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Fallback to Active Message based communication when necessary</a:t>
            </a:r>
          </a:p>
          <a:p>
            <a:pPr marL="628650" marR="0" lvl="1" indent="-171450" algn="l" defTabSz="914400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Operations not supported by the network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886200" y="908302"/>
            <a:ext cx="4953000" cy="3717366"/>
            <a:chOff x="0" y="3810000"/>
            <a:chExt cx="3733800" cy="3256619"/>
          </a:xfrm>
        </p:grpSpPr>
        <p:sp>
          <p:nvSpPr>
            <p:cNvPr id="13" name="TextBox 12"/>
            <p:cNvSpPr txBox="1"/>
            <p:nvPr/>
          </p:nvSpPr>
          <p:spPr>
            <a:xfrm>
              <a:off x="0" y="3810000"/>
              <a:ext cx="3733800" cy="3256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Netmod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Direct”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Support two modes</a:t>
              </a:r>
            </a:p>
            <a:p>
              <a:pPr marL="742950" marR="0" lvl="1" indent="-285750" algn="l" defTabSz="914400" rtl="0" eaLnBrk="1" fontAlgn="auto" latinLnBrk="0" hangingPunct="1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Multiple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netmods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200150" marR="0" lvl="2" indent="-285750" algn="l" defTabSz="914400" rtl="0" eaLnBrk="1" fontAlgn="auto" latinLnBrk="0" hangingPunct="1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Retains function pointer for flexibility</a:t>
              </a:r>
            </a:p>
            <a:p>
              <a:pPr marL="742950" marR="0" lvl="1" indent="-285750" algn="l" defTabSz="914400" rtl="0" eaLnBrk="1" fontAlgn="auto" latinLnBrk="0" hangingPunct="1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Single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netmod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with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inlining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into device layer</a:t>
              </a:r>
            </a:p>
            <a:p>
              <a:pPr marL="1200150" marR="0" lvl="2" indent="-285750" algn="l" defTabSz="914400" rtl="0" eaLnBrk="1" fontAlgn="auto" latinLnBrk="0" hangingPunct="1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>
                      <a:lumMod val="1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 function pointer overhead</a:t>
              </a:r>
            </a:p>
          </p:txBody>
        </p:sp>
        <p:graphicFrame>
          <p:nvGraphicFramePr>
            <p:cNvPr id="14" name="Content Placeholder 29"/>
            <p:cNvGraphicFramePr>
              <a:graphicFrameLocks/>
            </p:cNvGraphicFramePr>
            <p:nvPr>
              <p:extLst/>
            </p:nvPr>
          </p:nvGraphicFramePr>
          <p:xfrm>
            <a:off x="1057664" y="5413421"/>
            <a:ext cx="1776309" cy="151773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sp>
        <p:nvSpPr>
          <p:cNvPr id="15" name="Rectangle 14"/>
          <p:cNvSpPr/>
          <p:nvPr/>
        </p:nvSpPr>
        <p:spPr>
          <a:xfrm>
            <a:off x="3886200" y="4625669"/>
            <a:ext cx="4953000" cy="13941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Minimal Per Process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Global address table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Contains all process addresses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Index into global table by translating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rank+comm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14298" y="208303"/>
            <a:ext cx="27696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POC: Ken </a:t>
            </a:r>
            <a:r>
              <a:rPr kumimoji="0" lang="en-US" sz="1800" b="1" i="1" u="sng" strike="noStrike" kern="1200" cap="none" spc="0" normalizeH="0" baseline="0" noProof="0" dirty="0" err="1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Raffenetti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&lt;</a:t>
            </a:r>
            <a:r>
              <a:rPr kumimoji="0" lang="en-US" sz="1800" b="1" i="1" u="sng" strike="noStrike" kern="1200" cap="none" spc="0" normalizeH="0" baseline="0" noProof="0" dirty="0" err="1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raffenet@mcs.anl.gov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&gt;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091" y="203340"/>
            <a:ext cx="980109" cy="14099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E6DE31-04CE-3745-8741-0B4C9A3AA5FF}"/>
              </a:ext>
            </a:extLst>
          </p:cNvPr>
          <p:cNvSpPr txBox="1"/>
          <p:nvPr/>
        </p:nvSpPr>
        <p:spPr>
          <a:xfrm>
            <a:off x="2057400" y="60960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Partnership with Intel, Mellanox, RIKEN</a:t>
            </a:r>
          </a:p>
        </p:txBody>
      </p:sp>
    </p:spTree>
    <p:extLst>
      <p:ext uri="{BB962C8B-B14F-4D97-AF65-F5344CB8AC3E}">
        <p14:creationId xmlns:p14="http://schemas.microsoft.com/office/powerpoint/2010/main" val="2195555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/>
          </p:nvPr>
        </p:nvGraphicFramePr>
        <p:xfrm>
          <a:off x="2185578" y="685800"/>
          <a:ext cx="4724401" cy="2701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Overheads = Better Strong Scaling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E52EF8B-7916-3042-B8ED-768AE590B0D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57198" y="3530880"/>
          <a:ext cx="4114801" cy="2731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5AA5E22-B73D-0C49-95B6-4E31435D67A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896824" y="3829251"/>
          <a:ext cx="3789976" cy="2740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itle 4">
            <a:extLst>
              <a:ext uri="{FF2B5EF4-FFF2-40B4-BE49-F238E27FC236}">
                <a16:creationId xmlns:a16="http://schemas.microsoft.com/office/drawing/2014/main" id="{FEB75534-6A1D-E448-BFA2-24A1A0B827E9}"/>
              </a:ext>
            </a:extLst>
          </p:cNvPr>
          <p:cNvSpPr txBox="1">
            <a:spLocks/>
          </p:cNvSpPr>
          <p:nvPr/>
        </p:nvSpPr>
        <p:spPr bwMode="auto">
          <a:xfrm>
            <a:off x="4896824" y="3455593"/>
            <a:ext cx="4026310" cy="2362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1" b="1" kern="1200" baseline="0">
                <a:solidFill>
                  <a:schemeClr val="accent3"/>
                </a:solidFill>
                <a:latin typeface="+mn-lt"/>
                <a:ea typeface="ＭＳ Ｐゴシック" pitchFamily="-112" charset="-128"/>
                <a:cs typeface="Trebuchet M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1F497D"/>
                </a:solidFill>
                <a:latin typeface="Trebuchet MS" pitchFamily="-112" charset="0"/>
                <a:ea typeface="ＭＳ Ｐゴシック" pitchFamily="-112" charset="-128"/>
                <a:cs typeface="Trebuchet M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1F497D"/>
                </a:solidFill>
                <a:latin typeface="Trebuchet MS" pitchFamily="-112" charset="0"/>
                <a:ea typeface="ＭＳ Ｐゴシック" pitchFamily="-112" charset="-128"/>
                <a:cs typeface="Trebuchet M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1F497D"/>
                </a:solidFill>
                <a:latin typeface="Trebuchet MS" pitchFamily="-112" charset="0"/>
                <a:ea typeface="ＭＳ Ｐゴシック" pitchFamily="-112" charset="-128"/>
                <a:cs typeface="Trebuchet M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1F497D"/>
                </a:solidFill>
                <a:latin typeface="Trebuchet MS" pitchFamily="-112" charset="0"/>
                <a:ea typeface="ＭＳ Ｐゴシック" pitchFamily="-112" charset="-128"/>
                <a:cs typeface="Trebuchet M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-112" charset="0"/>
                <a:ea typeface="ＭＳ Ｐゴシック" pitchFamily="-112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-112" charset="0"/>
                <a:ea typeface="ＭＳ Ｐゴシック" pitchFamily="-112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-112" charset="0"/>
                <a:ea typeface="ＭＳ Ｐゴシック" pitchFamily="-112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-112" charset="0"/>
                <a:ea typeface="ＭＳ Ｐゴシック" pitchFamily="-112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20" b="0" i="0" u="none" strike="noStrike" kern="1200" spc="0" baseline="0">
                <a:solidFill>
                  <a:srgbClr val="E7E6E6">
                    <a:lumMod val="10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25000"/>
                  </a:srgbClr>
                </a:solidFill>
                <a:effectLst/>
                <a:uLnTx/>
                <a:uFillTx/>
                <a:latin typeface="Calibri"/>
                <a:ea typeface="ＭＳ Ｐゴシック" pitchFamily="-112" charset="-128"/>
              </a:rPr>
              <a:t>BGQ LAMMPS Strong Scaling MPICH/CH4 vs MPICH/Original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897B11D8-F059-0E48-AE6E-5C07D875E21C}"/>
              </a:ext>
            </a:extLst>
          </p:cNvPr>
          <p:cNvSpPr txBox="1">
            <a:spLocks/>
          </p:cNvSpPr>
          <p:nvPr/>
        </p:nvSpPr>
        <p:spPr bwMode="auto">
          <a:xfrm>
            <a:off x="619610" y="3455593"/>
            <a:ext cx="3789976" cy="2362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1" b="1" kern="1200" baseline="0">
                <a:solidFill>
                  <a:schemeClr val="accent3"/>
                </a:solidFill>
                <a:latin typeface="+mn-lt"/>
                <a:ea typeface="ＭＳ Ｐゴシック" pitchFamily="-112" charset="-128"/>
                <a:cs typeface="Trebuchet M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1F497D"/>
                </a:solidFill>
                <a:latin typeface="Trebuchet MS" pitchFamily="-112" charset="0"/>
                <a:ea typeface="ＭＳ Ｐゴシック" pitchFamily="-112" charset="-128"/>
                <a:cs typeface="Trebuchet M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1F497D"/>
                </a:solidFill>
                <a:latin typeface="Trebuchet MS" pitchFamily="-112" charset="0"/>
                <a:ea typeface="ＭＳ Ｐゴシック" pitchFamily="-112" charset="-128"/>
                <a:cs typeface="Trebuchet M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1F497D"/>
                </a:solidFill>
                <a:latin typeface="Trebuchet MS" pitchFamily="-112" charset="0"/>
                <a:ea typeface="ＭＳ Ｐゴシック" pitchFamily="-112" charset="-128"/>
                <a:cs typeface="Trebuchet M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1F497D"/>
                </a:solidFill>
                <a:latin typeface="Trebuchet MS" pitchFamily="-112" charset="0"/>
                <a:ea typeface="ＭＳ Ｐゴシック" pitchFamily="-112" charset="-128"/>
                <a:cs typeface="Trebuchet M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-112" charset="0"/>
                <a:ea typeface="ＭＳ Ｐゴシック" pitchFamily="-112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-112" charset="0"/>
                <a:ea typeface="ＭＳ Ｐゴシック" pitchFamily="-112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-112" charset="0"/>
                <a:ea typeface="ＭＳ Ｐゴシック" pitchFamily="-112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-112" charset="0"/>
                <a:ea typeface="ＭＳ Ｐゴシック" pitchFamily="-112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2D2D2">
                    <a:lumMod val="25000"/>
                  </a:srgbClr>
                </a:solidFill>
                <a:effectLst/>
                <a:uLnTx/>
                <a:uFillTx/>
                <a:latin typeface="Calibri"/>
                <a:ea typeface="ＭＳ Ｐゴシック" pitchFamily="-112" charset="-128"/>
              </a:rPr>
              <a:t>Nek5000 Mass−Matrix Inversion Efficiency</a:t>
            </a:r>
          </a:p>
        </p:txBody>
      </p:sp>
    </p:spTree>
    <p:extLst>
      <p:ext uri="{BB962C8B-B14F-4D97-AF65-F5344CB8AC3E}">
        <p14:creationId xmlns:p14="http://schemas.microsoft.com/office/powerpoint/2010/main" val="370191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MPI_THREAD_MULTIPLE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0630" y="737085"/>
            <a:ext cx="6125422" cy="2313825"/>
          </a:xfrm>
        </p:spPr>
        <p:txBody>
          <a:bodyPr/>
          <a:lstStyle/>
          <a:p>
            <a:r>
              <a:rPr lang="en-US" sz="2000" dirty="0"/>
              <a:t>Leveraging hardware knowledge for scalable locking practices</a:t>
            </a:r>
          </a:p>
          <a:p>
            <a:r>
              <a:rPr lang="en-US" sz="2000" dirty="0"/>
              <a:t>MPI-knowledge driven thread synchronization</a:t>
            </a:r>
          </a:p>
          <a:p>
            <a:pPr lvl="1"/>
            <a:r>
              <a:rPr lang="en-US" sz="1800" dirty="0"/>
              <a:t>Work (e.g., message reception) driven thread reactivation on blocking operations</a:t>
            </a:r>
          </a:p>
          <a:p>
            <a:pPr lvl="1"/>
            <a:r>
              <a:rPr lang="en-US" sz="1800" dirty="0"/>
              <a:t>Prioritizing execution paths with the highest progress</a:t>
            </a:r>
          </a:p>
          <a:p>
            <a:endParaRPr lang="en-US" sz="2000" dirty="0"/>
          </a:p>
        </p:txBody>
      </p:sp>
      <p:grpSp>
        <p:nvGrpSpPr>
          <p:cNvPr id="122" name="Group 121"/>
          <p:cNvGrpSpPr/>
          <p:nvPr/>
        </p:nvGrpSpPr>
        <p:grpSpPr>
          <a:xfrm>
            <a:off x="261594" y="3397647"/>
            <a:ext cx="5077577" cy="2870490"/>
            <a:chOff x="91898" y="2717483"/>
            <a:chExt cx="3667819" cy="1610800"/>
          </a:xfrm>
        </p:grpSpPr>
        <p:sp>
          <p:nvSpPr>
            <p:cNvPr id="123" name="TextBox 122"/>
            <p:cNvSpPr txBox="1"/>
            <p:nvPr/>
          </p:nvSpPr>
          <p:spPr>
            <a:xfrm>
              <a:off x="886298" y="3414842"/>
              <a:ext cx="907249" cy="224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3D203B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Signal operation completion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541569" y="3068882"/>
              <a:ext cx="209350" cy="205984"/>
            </a:xfrm>
            <a:prstGeom prst="ellipse">
              <a:avLst/>
            </a:prstGeom>
            <a:solidFill>
              <a:srgbClr val="666B66"/>
            </a:solidFill>
            <a:ln w="12700" cap="flat" cmpd="sng" algn="ctr">
              <a:solidFill>
                <a:srgbClr val="666B66">
                  <a:shade val="50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T0</a:t>
              </a:r>
            </a:p>
          </p:txBody>
        </p:sp>
        <p:sp>
          <p:nvSpPr>
            <p:cNvPr id="125" name="Oval 124"/>
            <p:cNvSpPr/>
            <p:nvPr/>
          </p:nvSpPr>
          <p:spPr>
            <a:xfrm>
              <a:off x="541569" y="3347263"/>
              <a:ext cx="209350" cy="205984"/>
            </a:xfrm>
            <a:prstGeom prst="ellipse">
              <a:avLst/>
            </a:prstGeom>
            <a:solidFill>
              <a:srgbClr val="666B66"/>
            </a:solidFill>
            <a:ln w="12700" cap="flat" cmpd="sng" algn="ctr">
              <a:solidFill>
                <a:srgbClr val="666B66">
                  <a:shade val="50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T1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530404" y="3622810"/>
              <a:ext cx="209350" cy="205984"/>
            </a:xfrm>
            <a:prstGeom prst="ellipse">
              <a:avLst/>
            </a:prstGeom>
            <a:solidFill>
              <a:srgbClr val="666B66"/>
            </a:solidFill>
            <a:ln w="12700" cap="flat" cmpd="sng" algn="ctr">
              <a:solidFill>
                <a:srgbClr val="666B66">
                  <a:shade val="50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T2</a:t>
              </a:r>
            </a:p>
          </p:txBody>
        </p:sp>
        <p:sp>
          <p:nvSpPr>
            <p:cNvPr id="127" name="Oval 126"/>
            <p:cNvSpPr/>
            <p:nvPr/>
          </p:nvSpPr>
          <p:spPr>
            <a:xfrm>
              <a:off x="530404" y="3913259"/>
              <a:ext cx="209350" cy="205984"/>
            </a:xfrm>
            <a:prstGeom prst="ellipse">
              <a:avLst/>
            </a:prstGeom>
            <a:solidFill>
              <a:srgbClr val="666B66"/>
            </a:solidFill>
            <a:ln w="12700" cap="flat" cmpd="sng" algn="ctr">
              <a:solidFill>
                <a:srgbClr val="666B66">
                  <a:shade val="50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T3</a:t>
              </a:r>
            </a:p>
          </p:txBody>
        </p:sp>
        <p:cxnSp>
          <p:nvCxnSpPr>
            <p:cNvPr id="128" name="Elbow Connector 127"/>
            <p:cNvCxnSpPr>
              <a:stCxn id="159" idx="1"/>
              <a:endCxn id="132" idx="3"/>
            </p:cNvCxnSpPr>
            <p:nvPr/>
          </p:nvCxnSpPr>
          <p:spPr>
            <a:xfrm rot="10800000">
              <a:off x="970039" y="3725803"/>
              <a:ext cx="760704" cy="935"/>
            </a:xfrm>
            <a:prstGeom prst="bentConnector3">
              <a:avLst/>
            </a:prstGeom>
            <a:noFill/>
            <a:ln w="12700" cap="flat" cmpd="sng" algn="ctr">
              <a:solidFill>
                <a:srgbClr val="3D203B">
                  <a:shade val="95000"/>
                  <a:satMod val="105000"/>
                </a:srgbClr>
              </a:solidFill>
              <a:prstDash val="solid"/>
              <a:round/>
              <a:tailEnd type="stealth" w="med" len="med"/>
            </a:ln>
            <a:effectLst/>
          </p:spPr>
        </p:cxnSp>
        <p:sp>
          <p:nvSpPr>
            <p:cNvPr id="129" name="TextBox 128"/>
            <p:cNvSpPr txBox="1"/>
            <p:nvPr/>
          </p:nvSpPr>
          <p:spPr>
            <a:xfrm>
              <a:off x="455659" y="2717483"/>
              <a:ext cx="986890" cy="233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3D203B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O(1) 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3D203B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wakeup of waiting threads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823494" y="3097219"/>
              <a:ext cx="125610" cy="125833"/>
            </a:xfrm>
            <a:prstGeom prst="rect">
              <a:avLst/>
            </a:prstGeom>
            <a:solidFill>
              <a:srgbClr val="BF5C28"/>
            </a:solidFill>
            <a:ln w="12700" cap="flat" cmpd="sng" algn="ctr">
              <a:solidFill>
                <a:srgbClr val="BF5C28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844429" y="3384075"/>
              <a:ext cx="125610" cy="125833"/>
            </a:xfrm>
            <a:prstGeom prst="rect">
              <a:avLst/>
            </a:prstGeom>
            <a:solidFill>
              <a:srgbClr val="BF5C28"/>
            </a:solidFill>
            <a:ln w="12700" cap="flat" cmpd="sng" algn="ctr">
              <a:solidFill>
                <a:srgbClr val="BF5C28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44429" y="3662885"/>
              <a:ext cx="125610" cy="125833"/>
            </a:xfrm>
            <a:prstGeom prst="rect">
              <a:avLst/>
            </a:prstGeom>
            <a:solidFill>
              <a:srgbClr val="BF5C28"/>
            </a:solidFill>
            <a:ln w="12700" cap="flat" cmpd="sng" algn="ctr">
              <a:solidFill>
                <a:srgbClr val="BF5C28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47220" y="3943801"/>
              <a:ext cx="125610" cy="125833"/>
            </a:xfrm>
            <a:prstGeom prst="rect">
              <a:avLst/>
            </a:prstGeom>
            <a:solidFill>
              <a:srgbClr val="BF5C28"/>
            </a:solidFill>
            <a:ln w="12700" cap="flat" cmpd="sng" algn="ctr">
              <a:solidFill>
                <a:srgbClr val="BF5C28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4" name="Elbow Connector 133"/>
            <p:cNvCxnSpPr>
              <a:stCxn id="124" idx="0"/>
              <a:endCxn id="130" idx="0"/>
            </p:cNvCxnSpPr>
            <p:nvPr/>
          </p:nvCxnSpPr>
          <p:spPr>
            <a:xfrm rot="16200000" flipH="1">
              <a:off x="752102" y="2963023"/>
              <a:ext cx="28338" cy="240055"/>
            </a:xfrm>
            <a:prstGeom prst="bentConnector3">
              <a:avLst>
                <a:gd name="adj1" fmla="val -218128"/>
              </a:avLst>
            </a:prstGeom>
            <a:noFill/>
            <a:ln w="12700" cap="flat" cmpd="sng" algn="ctr">
              <a:solidFill>
                <a:srgbClr val="5C0426">
                  <a:shade val="95000"/>
                  <a:satMod val="105000"/>
                </a:srgbClr>
              </a:solidFill>
              <a:prstDash val="solid"/>
              <a:round/>
              <a:tailEnd type="stealth" w="med" len="med"/>
            </a:ln>
            <a:effectLst/>
          </p:spPr>
        </p:cxnSp>
        <p:cxnSp>
          <p:nvCxnSpPr>
            <p:cNvPr id="135" name="Elbow Connector 134"/>
            <p:cNvCxnSpPr>
              <a:stCxn id="130" idx="2"/>
              <a:endCxn id="124" idx="4"/>
            </p:cNvCxnSpPr>
            <p:nvPr/>
          </p:nvCxnSpPr>
          <p:spPr>
            <a:xfrm rot="5400000">
              <a:off x="740365" y="3128932"/>
              <a:ext cx="51811" cy="240055"/>
            </a:xfrm>
            <a:prstGeom prst="bentConnector3">
              <a:avLst>
                <a:gd name="adj1" fmla="val 281551"/>
              </a:avLst>
            </a:prstGeom>
            <a:noFill/>
            <a:ln w="12700" cap="flat" cmpd="sng" algn="ctr">
              <a:solidFill>
                <a:srgbClr val="5C0426">
                  <a:shade val="95000"/>
                  <a:satMod val="105000"/>
                </a:srgbClr>
              </a:solidFill>
              <a:prstDash val="solid"/>
              <a:round/>
              <a:tailEnd type="stealth" w="med" len="med"/>
            </a:ln>
            <a:effectLst/>
          </p:spPr>
        </p:cxnSp>
        <p:sp>
          <p:nvSpPr>
            <p:cNvPr id="136" name="Rectangle 135"/>
            <p:cNvSpPr/>
            <p:nvPr/>
          </p:nvSpPr>
          <p:spPr>
            <a:xfrm>
              <a:off x="247188" y="4182927"/>
              <a:ext cx="125610" cy="125833"/>
            </a:xfrm>
            <a:prstGeom prst="rect">
              <a:avLst/>
            </a:prstGeom>
            <a:solidFill>
              <a:srgbClr val="BF5C28"/>
            </a:solidFill>
            <a:ln w="12700" cap="flat" cmpd="sng" algn="ctr">
              <a:solidFill>
                <a:srgbClr val="BF5C28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38238" y="4159767"/>
              <a:ext cx="1176924" cy="1424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BF5C28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Synchronization counter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817529" y="2949432"/>
              <a:ext cx="628163" cy="2590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5C0426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Path with 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5C0426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low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5C0426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 progress potential</a:t>
              </a:r>
            </a:p>
          </p:txBody>
        </p:sp>
        <p:sp>
          <p:nvSpPr>
            <p:cNvPr id="139" name="Flowchart: Connector 49"/>
            <p:cNvSpPr/>
            <p:nvPr/>
          </p:nvSpPr>
          <p:spPr>
            <a:xfrm>
              <a:off x="1669480" y="2986810"/>
              <a:ext cx="122526" cy="111660"/>
            </a:xfrm>
            <a:prstGeom prst="flowChartConnector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C0426"/>
              </a:solidFill>
              <a:prstDash val="solid"/>
            </a:ln>
            <a:effectLst/>
          </p:spPr>
          <p:txBody>
            <a:bodyPr lIns="0" tIns="0" rIns="0" bIns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5C042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2595853" y="2721856"/>
              <a:ext cx="819325" cy="1606427"/>
            </a:xfrm>
            <a:prstGeom prst="rect">
              <a:avLst/>
            </a:prstGeom>
            <a:noFill/>
            <a:ln w="9525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lowchart: Data 3"/>
            <p:cNvSpPr/>
            <p:nvPr/>
          </p:nvSpPr>
          <p:spPr>
            <a:xfrm>
              <a:off x="2609709" y="2794253"/>
              <a:ext cx="796830" cy="118871"/>
            </a:xfrm>
            <a:prstGeom prst="flowChartInputOutput">
              <a:avLst/>
            </a:prstGeom>
            <a:noFill/>
            <a:ln w="12700" cap="flat" cmpd="sng" algn="ctr">
              <a:solidFill>
                <a:srgbClr val="7F7F7F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MPI_CALL_ENTER</a:t>
              </a:r>
            </a:p>
          </p:txBody>
        </p:sp>
        <p:sp>
          <p:nvSpPr>
            <p:cNvPr id="142" name="Flowchart: Data 4"/>
            <p:cNvSpPr/>
            <p:nvPr/>
          </p:nvSpPr>
          <p:spPr>
            <a:xfrm>
              <a:off x="2652902" y="4138482"/>
              <a:ext cx="710443" cy="119310"/>
            </a:xfrm>
            <a:prstGeom prst="flowChartInputOutput">
              <a:avLst/>
            </a:prstGeom>
            <a:noFill/>
            <a:ln w="12700" cap="flat" cmpd="sng" algn="ctr">
              <a:solidFill>
                <a:srgbClr val="7F7F7F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MPI_CALL_EXIT</a:t>
              </a:r>
            </a:p>
          </p:txBody>
        </p:sp>
        <p:sp>
          <p:nvSpPr>
            <p:cNvPr id="143" name="Flowchart: Process 6"/>
            <p:cNvSpPr/>
            <p:nvPr/>
          </p:nvSpPr>
          <p:spPr>
            <a:xfrm>
              <a:off x="1849349" y="3497712"/>
              <a:ext cx="454765" cy="119310"/>
            </a:xfrm>
            <a:prstGeom prst="flowChartProcess">
              <a:avLst/>
            </a:prstGeom>
            <a:solidFill>
              <a:srgbClr val="BF5C28"/>
            </a:solidFill>
            <a:ln w="12700" cap="flat" cmpd="sng" algn="ctr">
              <a:solidFill>
                <a:srgbClr val="BF5C28">
                  <a:shade val="50000"/>
                </a:srgb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MUTEX_UNLOCK</a:t>
              </a:r>
            </a:p>
          </p:txBody>
        </p:sp>
        <p:sp>
          <p:nvSpPr>
            <p:cNvPr id="144" name="Flowchart: Process 7"/>
            <p:cNvSpPr/>
            <p:nvPr/>
          </p:nvSpPr>
          <p:spPr>
            <a:xfrm>
              <a:off x="2761471" y="3876251"/>
              <a:ext cx="491918" cy="118575"/>
            </a:xfrm>
            <a:prstGeom prst="flowChartProcess">
              <a:avLst/>
            </a:prstGeom>
            <a:solidFill>
              <a:srgbClr val="BF5C28"/>
            </a:solidFill>
            <a:ln w="12700" cap="flat" cmpd="sng" algn="ctr">
              <a:solidFill>
                <a:srgbClr val="BF5C28">
                  <a:shade val="50000"/>
                </a:srgb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MUTEX_UNLOCK</a:t>
              </a:r>
            </a:p>
          </p:txBody>
        </p:sp>
        <p:sp>
          <p:nvSpPr>
            <p:cNvPr id="145" name="Flowchart: Process 8"/>
            <p:cNvSpPr/>
            <p:nvPr/>
          </p:nvSpPr>
          <p:spPr>
            <a:xfrm>
              <a:off x="1891475" y="3944400"/>
              <a:ext cx="366517" cy="119310"/>
            </a:xfrm>
            <a:prstGeom prst="flowChartProcess">
              <a:avLst/>
            </a:prstGeom>
            <a:solidFill>
              <a:srgbClr val="BF5C28"/>
            </a:solidFill>
            <a:ln w="12700" cap="flat" cmpd="sng" algn="ctr">
              <a:solidFill>
                <a:srgbClr val="BF5C28">
                  <a:shade val="50000"/>
                </a:srgb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MUTEX_LOCK</a:t>
              </a:r>
            </a:p>
          </p:txBody>
        </p:sp>
        <p:sp>
          <p:nvSpPr>
            <p:cNvPr id="146" name="Flowchart: Process 9"/>
            <p:cNvSpPr/>
            <p:nvPr/>
          </p:nvSpPr>
          <p:spPr>
            <a:xfrm>
              <a:off x="1933601" y="3721056"/>
              <a:ext cx="282264" cy="119310"/>
            </a:xfrm>
            <a:prstGeom prst="flowChartProcess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7F7F7F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YIELD</a:t>
              </a:r>
            </a:p>
          </p:txBody>
        </p:sp>
        <p:sp>
          <p:nvSpPr>
            <p:cNvPr id="147" name="Flowchart: Decision 10"/>
            <p:cNvSpPr/>
            <p:nvPr/>
          </p:nvSpPr>
          <p:spPr>
            <a:xfrm>
              <a:off x="2696910" y="3410548"/>
              <a:ext cx="621040" cy="289751"/>
            </a:xfrm>
            <a:prstGeom prst="flowChartDecision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7F7F7F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OPERATION COMPLETE?</a:t>
              </a:r>
            </a:p>
          </p:txBody>
        </p:sp>
        <p:cxnSp>
          <p:nvCxnSpPr>
            <p:cNvPr id="148" name="Straight Arrow Connector 147"/>
            <p:cNvCxnSpPr>
              <a:stCxn id="141" idx="4"/>
              <a:endCxn id="158" idx="0"/>
            </p:cNvCxnSpPr>
            <p:nvPr/>
          </p:nvCxnSpPr>
          <p:spPr>
            <a:xfrm>
              <a:off x="3008124" y="2913124"/>
              <a:ext cx="0" cy="111626"/>
            </a:xfrm>
            <a:prstGeom prst="straightConnector1">
              <a:avLst/>
            </a:prstGeom>
            <a:noFill/>
            <a:ln w="12700" cap="flat" cmpd="sng" algn="ctr">
              <a:solidFill>
                <a:srgbClr val="5C0426">
                  <a:shade val="95000"/>
                  <a:satMod val="105000"/>
                </a:srgbClr>
              </a:solidFill>
              <a:prstDash val="solid"/>
              <a:round/>
              <a:tailEnd type="stealth" w="med" len="med"/>
            </a:ln>
            <a:effectLst/>
          </p:spPr>
        </p:cxnSp>
        <p:cxnSp>
          <p:nvCxnSpPr>
            <p:cNvPr id="149" name="Straight Arrow Connector 148"/>
            <p:cNvCxnSpPr>
              <a:stCxn id="158" idx="2"/>
              <a:endCxn id="147" idx="0"/>
            </p:cNvCxnSpPr>
            <p:nvPr/>
          </p:nvCxnSpPr>
          <p:spPr>
            <a:xfrm flipH="1">
              <a:off x="3007430" y="3144060"/>
              <a:ext cx="694" cy="266488"/>
            </a:xfrm>
            <a:prstGeom prst="straightConnector1">
              <a:avLst/>
            </a:prstGeom>
            <a:noFill/>
            <a:ln w="12700" cap="flat" cmpd="sng" algn="ctr">
              <a:solidFill>
                <a:srgbClr val="5C0426">
                  <a:shade val="95000"/>
                  <a:satMod val="105000"/>
                </a:srgbClr>
              </a:solidFill>
              <a:prstDash val="solid"/>
              <a:round/>
              <a:tailEnd type="stealth" w="med" len="med"/>
            </a:ln>
            <a:effectLst/>
          </p:spPr>
        </p:cxnSp>
        <p:cxnSp>
          <p:nvCxnSpPr>
            <p:cNvPr id="150" name="Straight Arrow Connector 149"/>
            <p:cNvCxnSpPr>
              <a:stCxn id="147" idx="2"/>
              <a:endCxn id="144" idx="0"/>
            </p:cNvCxnSpPr>
            <p:nvPr/>
          </p:nvCxnSpPr>
          <p:spPr>
            <a:xfrm>
              <a:off x="3007430" y="3700299"/>
              <a:ext cx="0" cy="175952"/>
            </a:xfrm>
            <a:prstGeom prst="straightConnector1">
              <a:avLst/>
            </a:prstGeom>
            <a:noFill/>
            <a:ln w="12700" cap="flat" cmpd="sng" algn="ctr">
              <a:solidFill>
                <a:srgbClr val="5C0426">
                  <a:shade val="95000"/>
                  <a:satMod val="105000"/>
                </a:srgbClr>
              </a:solidFill>
              <a:prstDash val="solid"/>
              <a:round/>
              <a:tailEnd type="stealth" w="med" len="med"/>
            </a:ln>
            <a:effectLst/>
          </p:spPr>
        </p:cxnSp>
        <p:cxnSp>
          <p:nvCxnSpPr>
            <p:cNvPr id="151" name="Straight Arrow Connector 150"/>
            <p:cNvCxnSpPr>
              <a:stCxn id="144" idx="2"/>
              <a:endCxn id="142" idx="1"/>
            </p:cNvCxnSpPr>
            <p:nvPr/>
          </p:nvCxnSpPr>
          <p:spPr>
            <a:xfrm>
              <a:off x="3007430" y="3994826"/>
              <a:ext cx="694" cy="143656"/>
            </a:xfrm>
            <a:prstGeom prst="straightConnector1">
              <a:avLst/>
            </a:prstGeom>
            <a:noFill/>
            <a:ln w="12700" cap="flat" cmpd="sng" algn="ctr">
              <a:solidFill>
                <a:srgbClr val="5C0426">
                  <a:shade val="95000"/>
                  <a:satMod val="105000"/>
                </a:srgbClr>
              </a:solidFill>
              <a:prstDash val="solid"/>
              <a:round/>
              <a:tailEnd type="stealth" w="med" len="med"/>
            </a:ln>
            <a:effectLst/>
          </p:spPr>
        </p:cxnSp>
        <p:cxnSp>
          <p:nvCxnSpPr>
            <p:cNvPr id="152" name="Straight Arrow Connector 151"/>
            <p:cNvCxnSpPr>
              <a:stCxn id="147" idx="1"/>
              <a:endCxn id="143" idx="3"/>
            </p:cNvCxnSpPr>
            <p:nvPr/>
          </p:nvCxnSpPr>
          <p:spPr>
            <a:xfrm flipH="1">
              <a:off x="2304114" y="3555424"/>
              <a:ext cx="392796" cy="1943"/>
            </a:xfrm>
            <a:prstGeom prst="straightConnector1">
              <a:avLst/>
            </a:prstGeom>
            <a:noFill/>
            <a:ln w="12700" cap="flat" cmpd="sng" algn="ctr">
              <a:solidFill>
                <a:srgbClr val="BF5C28">
                  <a:shade val="95000"/>
                  <a:satMod val="105000"/>
                </a:srgbClr>
              </a:solidFill>
              <a:prstDash val="solid"/>
              <a:tailEnd type="stealth" w="med" len="med"/>
            </a:ln>
            <a:effectLst/>
          </p:spPr>
        </p:cxnSp>
        <p:sp>
          <p:nvSpPr>
            <p:cNvPr id="153" name="TextBox 47"/>
            <p:cNvSpPr txBox="1">
              <a:spLocks noChangeArrowheads="1"/>
            </p:cNvSpPr>
            <p:nvPr/>
          </p:nvSpPr>
          <p:spPr bwMode="auto">
            <a:xfrm>
              <a:off x="3003548" y="3680577"/>
              <a:ext cx="279756" cy="1381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YES</a:t>
              </a:r>
            </a:p>
          </p:txBody>
        </p:sp>
        <p:sp>
          <p:nvSpPr>
            <p:cNvPr id="154" name="TextBox 48"/>
            <p:cNvSpPr txBox="1">
              <a:spLocks noChangeArrowheads="1"/>
            </p:cNvSpPr>
            <p:nvPr/>
          </p:nvSpPr>
          <p:spPr bwMode="auto">
            <a:xfrm>
              <a:off x="2426650" y="3391536"/>
              <a:ext cx="257059" cy="1381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NO</a:t>
              </a:r>
            </a:p>
          </p:txBody>
        </p:sp>
        <p:cxnSp>
          <p:nvCxnSpPr>
            <p:cNvPr id="155" name="Shape 44"/>
            <p:cNvCxnSpPr>
              <a:stCxn id="145" idx="2"/>
            </p:cNvCxnSpPr>
            <p:nvPr/>
          </p:nvCxnSpPr>
          <p:spPr>
            <a:xfrm rot="5400000" flipH="1" flipV="1">
              <a:off x="2134236" y="3236335"/>
              <a:ext cx="767871" cy="886878"/>
            </a:xfrm>
            <a:prstGeom prst="bentConnector4">
              <a:avLst>
                <a:gd name="adj1" fmla="val -15750"/>
                <a:gd name="adj2" fmla="val -32999"/>
              </a:avLst>
            </a:prstGeom>
            <a:noFill/>
            <a:ln w="12700" cap="flat" cmpd="sng" algn="ctr">
              <a:solidFill>
                <a:srgbClr val="BF5C28"/>
              </a:solidFill>
              <a:prstDash val="solid"/>
              <a:round/>
              <a:tailEnd type="stealth" w="med" len="med"/>
            </a:ln>
            <a:effectLst/>
          </p:spPr>
        </p:cxnSp>
        <p:cxnSp>
          <p:nvCxnSpPr>
            <p:cNvPr id="156" name="Straight Arrow Connector 155"/>
            <p:cNvCxnSpPr>
              <a:stCxn id="143" idx="2"/>
              <a:endCxn id="146" idx="0"/>
            </p:cNvCxnSpPr>
            <p:nvPr/>
          </p:nvCxnSpPr>
          <p:spPr>
            <a:xfrm flipH="1">
              <a:off x="2074734" y="3617022"/>
              <a:ext cx="1999" cy="104035"/>
            </a:xfrm>
            <a:prstGeom prst="straightConnector1">
              <a:avLst/>
            </a:prstGeom>
            <a:noFill/>
            <a:ln w="12700" cap="flat" cmpd="sng" algn="ctr">
              <a:solidFill>
                <a:srgbClr val="BF5C28">
                  <a:shade val="95000"/>
                  <a:satMod val="105000"/>
                </a:srgbClr>
              </a:solidFill>
              <a:prstDash val="solid"/>
              <a:round/>
              <a:tailEnd type="stealth" w="med" len="med"/>
            </a:ln>
            <a:effectLst/>
          </p:spPr>
        </p:cxnSp>
        <p:cxnSp>
          <p:nvCxnSpPr>
            <p:cNvPr id="157" name="Straight Arrow Connector 156"/>
            <p:cNvCxnSpPr>
              <a:stCxn id="146" idx="2"/>
              <a:endCxn id="145" idx="0"/>
            </p:cNvCxnSpPr>
            <p:nvPr/>
          </p:nvCxnSpPr>
          <p:spPr>
            <a:xfrm>
              <a:off x="2074734" y="3840365"/>
              <a:ext cx="0" cy="104035"/>
            </a:xfrm>
            <a:prstGeom prst="straightConnector1">
              <a:avLst/>
            </a:prstGeom>
            <a:noFill/>
            <a:ln w="12700" cap="flat" cmpd="sng" algn="ctr">
              <a:solidFill>
                <a:srgbClr val="BF5C28">
                  <a:shade val="95000"/>
                  <a:satMod val="105000"/>
                </a:srgbClr>
              </a:solidFill>
              <a:prstDash val="solid"/>
              <a:round/>
              <a:tailEnd type="stealth" w="med" len="med"/>
            </a:ln>
            <a:effectLst/>
          </p:spPr>
        </p:cxnSp>
        <p:sp>
          <p:nvSpPr>
            <p:cNvPr id="158" name="Flowchart: Process 5"/>
            <p:cNvSpPr/>
            <p:nvPr/>
          </p:nvSpPr>
          <p:spPr>
            <a:xfrm>
              <a:off x="2821652" y="3024750"/>
              <a:ext cx="372943" cy="119310"/>
            </a:xfrm>
            <a:prstGeom prst="flowChartProcess">
              <a:avLst/>
            </a:prstGeom>
            <a:solidFill>
              <a:srgbClr val="BF5C28"/>
            </a:solidFill>
            <a:ln w="12700" cap="flat" cmpd="sng" algn="ctr">
              <a:solidFill>
                <a:srgbClr val="BF5C28">
                  <a:shade val="50000"/>
                </a:srgb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MUTEX_LOCK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730743" y="3202242"/>
              <a:ext cx="714949" cy="1048990"/>
            </a:xfrm>
            <a:prstGeom prst="rect">
              <a:avLst/>
            </a:prstGeom>
            <a:noFill/>
            <a:ln w="9525" cap="flat" cmpd="sng" algn="ctr">
              <a:solidFill>
                <a:srgbClr val="5C042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91898" y="2972016"/>
              <a:ext cx="366835" cy="120966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666B66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Threads waiting for completion of pending operations</a:t>
              </a:r>
            </a:p>
          </p:txBody>
        </p:sp>
        <p:sp>
          <p:nvSpPr>
            <p:cNvPr id="161" name="Flowchart: Connector 49"/>
            <p:cNvSpPr/>
            <p:nvPr/>
          </p:nvSpPr>
          <p:spPr>
            <a:xfrm>
              <a:off x="310752" y="2721856"/>
              <a:ext cx="122526" cy="111660"/>
            </a:xfrm>
            <a:prstGeom prst="flowChartConnector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D203B"/>
              </a:solidFill>
              <a:prstDash val="solid"/>
            </a:ln>
            <a:effectLst/>
          </p:spPr>
          <p:txBody>
            <a:bodyPr lIns="0" tIns="0" rIns="0" bIns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3D203B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62" name="Flowchart: Connector 49"/>
            <p:cNvSpPr/>
            <p:nvPr/>
          </p:nvSpPr>
          <p:spPr>
            <a:xfrm>
              <a:off x="3365440" y="3487606"/>
              <a:ext cx="122526" cy="111660"/>
            </a:xfrm>
            <a:prstGeom prst="flowChartConnector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3083912" y="3223149"/>
              <a:ext cx="675805" cy="25906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Path with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high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 progress potential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705" t="4026" r="17515" b="34921"/>
          <a:stretch/>
        </p:blipFill>
        <p:spPr>
          <a:xfrm>
            <a:off x="7082767" y="812617"/>
            <a:ext cx="1672389" cy="1607775"/>
          </a:xfrm>
          <a:prstGeom prst="rect">
            <a:avLst/>
          </a:prstGeom>
        </p:spPr>
      </p:pic>
      <p:graphicFrame>
        <p:nvGraphicFramePr>
          <p:cNvPr id="50" name="Chart 49"/>
          <p:cNvGraphicFramePr>
            <a:graphicFrameLocks/>
          </p:cNvGraphicFramePr>
          <p:nvPr>
            <p:extLst/>
          </p:nvPr>
        </p:nvGraphicFramePr>
        <p:xfrm>
          <a:off x="5339171" y="3397648"/>
          <a:ext cx="3804828" cy="3184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C385E721-3F16-F344-A9D3-E1AA059B0510}"/>
              </a:ext>
            </a:extLst>
          </p:cNvPr>
          <p:cNvSpPr txBox="1"/>
          <p:nvPr/>
        </p:nvSpPr>
        <p:spPr>
          <a:xfrm>
            <a:off x="6938917" y="2443964"/>
            <a:ext cx="1960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POC: Halim </a:t>
            </a:r>
            <a:r>
              <a:rPr kumimoji="0" lang="en-US" sz="1800" b="1" i="1" u="sng" strike="noStrike" kern="1200" cap="none" spc="0" normalizeH="0" baseline="0" noProof="0" dirty="0" err="1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Amer</a:t>
            </a:r>
            <a:endParaRPr kumimoji="0" lang="en-US" sz="1800" b="1" i="1" u="sng" strike="noStrike" kern="1200" cap="none" spc="0" normalizeH="0" baseline="0" noProof="0" dirty="0">
              <a:ln>
                <a:noFill/>
              </a:ln>
              <a:solidFill>
                <a:srgbClr val="7AB800">
                  <a:lumMod val="5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&lt;</a:t>
            </a:r>
            <a:r>
              <a:rPr kumimoji="0" lang="en-US" sz="1800" b="1" i="1" u="sng" strike="noStrike" kern="1200" cap="none" spc="0" normalizeH="0" baseline="0" noProof="0" dirty="0" err="1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aamer@anl.gov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7AB800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3343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2"/>
          </a:xfrm>
        </p:spPr>
        <p:txBody>
          <a:bodyPr/>
          <a:lstStyle/>
          <a:p>
            <a:r>
              <a:rPr lang="en-US" altLang="ja-JP" dirty="0"/>
              <a:t>Multithreaded MPI Work-Queue Model</a:t>
            </a:r>
            <a:endParaRPr lang="en-US" dirty="0">
              <a:latin typeface="Trebuchet MS" charset="0"/>
              <a:ea typeface="ＭＳ Ｐゴシック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52401" y="685800"/>
            <a:ext cx="5289844" cy="55001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80"/>
              </a:spcBef>
            </a:pPr>
            <a:r>
              <a:rPr lang="en-US" sz="1600" b="1" dirty="0"/>
              <a:t>Context</a:t>
            </a:r>
          </a:p>
          <a:p>
            <a:pPr lvl="1">
              <a:lnSpc>
                <a:spcPct val="100000"/>
              </a:lnSpc>
              <a:spcBef>
                <a:spcPts val="480"/>
              </a:spcBef>
            </a:pPr>
            <a:r>
              <a:rPr lang="en-US" sz="1600" dirty="0"/>
              <a:t>Existing lock-based MPI implementations </a:t>
            </a:r>
            <a:r>
              <a:rPr lang="en-US" sz="1600" b="1" dirty="0"/>
              <a:t>unconditionally</a:t>
            </a:r>
            <a:r>
              <a:rPr lang="en-US" sz="1600" dirty="0"/>
              <a:t> acquire locks</a:t>
            </a:r>
          </a:p>
          <a:p>
            <a:pPr lvl="1">
              <a:lnSpc>
                <a:spcPct val="100000"/>
              </a:lnSpc>
              <a:spcBef>
                <a:spcPts val="480"/>
              </a:spcBef>
            </a:pPr>
            <a:r>
              <a:rPr lang="en-US" sz="1600" b="1" dirty="0" err="1"/>
              <a:t>Nonblocking</a:t>
            </a:r>
            <a:r>
              <a:rPr lang="en-US" sz="1600" b="1" dirty="0"/>
              <a:t> </a:t>
            </a:r>
            <a:r>
              <a:rPr lang="en-US" sz="1600" dirty="0"/>
              <a:t>operations may </a:t>
            </a:r>
            <a:r>
              <a:rPr lang="en-US" sz="1600" b="1" dirty="0"/>
              <a:t>block</a:t>
            </a:r>
            <a:r>
              <a:rPr lang="en-US" sz="1600" dirty="0"/>
              <a:t> for a lock acquisition</a:t>
            </a:r>
          </a:p>
          <a:p>
            <a:pPr lvl="2">
              <a:lnSpc>
                <a:spcPct val="100000"/>
              </a:lnSpc>
              <a:spcBef>
                <a:spcPts val="480"/>
              </a:spcBef>
            </a:pPr>
            <a:r>
              <a:rPr lang="en-US" sz="1400" b="1" dirty="0">
                <a:sym typeface="Wingdings"/>
              </a:rPr>
              <a:t>Not</a:t>
            </a:r>
            <a:r>
              <a:rPr lang="en-US" sz="1400" dirty="0">
                <a:sym typeface="Wingdings"/>
              </a:rPr>
              <a:t> truly </a:t>
            </a:r>
            <a:r>
              <a:rPr lang="en-US" sz="1400" dirty="0" err="1">
                <a:sym typeface="Wingdings"/>
              </a:rPr>
              <a:t>nonblocking</a:t>
            </a:r>
            <a:r>
              <a:rPr lang="en-US" sz="1400" dirty="0">
                <a:sym typeface="Wingdings"/>
              </a:rPr>
              <a:t>!</a:t>
            </a:r>
          </a:p>
          <a:p>
            <a:pPr>
              <a:lnSpc>
                <a:spcPct val="100000"/>
              </a:lnSpc>
              <a:spcBef>
                <a:spcPts val="480"/>
              </a:spcBef>
            </a:pPr>
            <a:r>
              <a:rPr lang="en-US" sz="1600" b="1" dirty="0"/>
              <a:t>Consequences</a:t>
            </a:r>
          </a:p>
          <a:p>
            <a:pPr lvl="1">
              <a:lnSpc>
                <a:spcPct val="100000"/>
              </a:lnSpc>
              <a:spcBef>
                <a:spcPts val="480"/>
              </a:spcBef>
            </a:pPr>
            <a:r>
              <a:rPr lang="en-US" sz="1600" dirty="0" err="1">
                <a:sym typeface="Wingdings"/>
              </a:rPr>
              <a:t>Nonblocking</a:t>
            </a:r>
            <a:r>
              <a:rPr lang="en-US" sz="1600" dirty="0">
                <a:sym typeface="Wingdings"/>
              </a:rPr>
              <a:t> operations may be slowed by blocking ones from other threads</a:t>
            </a:r>
          </a:p>
          <a:p>
            <a:pPr lvl="1">
              <a:lnSpc>
                <a:spcPct val="100000"/>
              </a:lnSpc>
              <a:spcBef>
                <a:spcPts val="480"/>
              </a:spcBef>
            </a:pPr>
            <a:r>
              <a:rPr lang="en-US" sz="1600" dirty="0">
                <a:sym typeface="Wingdings"/>
              </a:rPr>
              <a:t>Pipeline stalls: higher latencies, lower throughput, and less communication-computation overlapping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480"/>
              </a:spcBef>
            </a:pPr>
            <a:r>
              <a:rPr lang="en-US" sz="1600" b="1" dirty="0"/>
              <a:t>Work-Queue Model</a:t>
            </a:r>
          </a:p>
          <a:p>
            <a:pPr lvl="1">
              <a:lnSpc>
                <a:spcPct val="100000"/>
              </a:lnSpc>
              <a:spcBef>
                <a:spcPts val="480"/>
              </a:spcBef>
            </a:pPr>
            <a:r>
              <a:rPr lang="en-US" sz="1600" dirty="0"/>
              <a:t>One or multiple </a:t>
            </a:r>
            <a:r>
              <a:rPr lang="en-US" sz="1600" b="1" dirty="0"/>
              <a:t>work-queues per endpoint</a:t>
            </a:r>
          </a:p>
          <a:p>
            <a:pPr lvl="1">
              <a:lnSpc>
                <a:spcPct val="100000"/>
              </a:lnSpc>
              <a:spcBef>
                <a:spcPts val="480"/>
              </a:spcBef>
            </a:pPr>
            <a:r>
              <a:rPr lang="en-US" sz="1600" dirty="0"/>
              <a:t>Decouple</a:t>
            </a:r>
            <a:r>
              <a:rPr lang="en-US" sz="1600" b="1" dirty="0"/>
              <a:t> </a:t>
            </a:r>
            <a:r>
              <a:rPr lang="en-US" sz="1600" dirty="0"/>
              <a:t>blocking and </a:t>
            </a:r>
            <a:r>
              <a:rPr lang="en-US" sz="1600" dirty="0" err="1"/>
              <a:t>nonblocking</a:t>
            </a:r>
            <a:r>
              <a:rPr lang="en-US" sz="1600" dirty="0"/>
              <a:t> operations</a:t>
            </a:r>
          </a:p>
          <a:p>
            <a:pPr lvl="1">
              <a:lnSpc>
                <a:spcPct val="100000"/>
              </a:lnSpc>
              <a:spcBef>
                <a:spcPts val="480"/>
              </a:spcBef>
            </a:pPr>
            <a:r>
              <a:rPr lang="en-US" sz="1600" dirty="0" err="1"/>
              <a:t>Nonblocking</a:t>
            </a:r>
            <a:r>
              <a:rPr lang="en-US" sz="1600" dirty="0"/>
              <a:t> operations </a:t>
            </a:r>
            <a:r>
              <a:rPr lang="en-US" sz="1600" dirty="0" err="1"/>
              <a:t>enqueue</a:t>
            </a:r>
            <a:r>
              <a:rPr lang="en-US" sz="1600" dirty="0"/>
              <a:t> </a:t>
            </a:r>
            <a:r>
              <a:rPr lang="en-US" sz="1600" b="1" dirty="0"/>
              <a:t>work descriptors </a:t>
            </a:r>
            <a:r>
              <a:rPr lang="en-US" sz="1600" dirty="0"/>
              <a:t>and leave if critical section held</a:t>
            </a:r>
          </a:p>
          <a:p>
            <a:pPr lvl="1">
              <a:lnSpc>
                <a:spcPct val="100000"/>
              </a:lnSpc>
              <a:spcBef>
                <a:spcPts val="480"/>
              </a:spcBef>
            </a:pPr>
            <a:r>
              <a:rPr lang="en-US" sz="1600" dirty="0"/>
              <a:t>Threads issue work on behalf of other threads when acquiring a critical section</a:t>
            </a:r>
          </a:p>
          <a:p>
            <a:pPr lvl="1">
              <a:lnSpc>
                <a:spcPct val="100000"/>
              </a:lnSpc>
              <a:spcBef>
                <a:spcPts val="480"/>
              </a:spcBef>
            </a:pPr>
            <a:r>
              <a:rPr lang="en-US" sz="1600" dirty="0"/>
              <a:t>Nonblocking operations </a:t>
            </a:r>
            <a:r>
              <a:rPr lang="en-US" sz="1600" b="1" dirty="0"/>
              <a:t>are truly </a:t>
            </a:r>
            <a:r>
              <a:rPr lang="en-US" sz="1600" dirty="0"/>
              <a:t>nonblocking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F8E75B-7FD6-E94E-86CF-4A97A81C8184}"/>
              </a:ext>
            </a:extLst>
          </p:cNvPr>
          <p:cNvGrpSpPr/>
          <p:nvPr/>
        </p:nvGrpSpPr>
        <p:grpSpPr>
          <a:xfrm>
            <a:off x="6043542" y="3124200"/>
            <a:ext cx="3037875" cy="3451324"/>
            <a:chOff x="6043542" y="3330476"/>
            <a:chExt cx="3037875" cy="3451324"/>
          </a:xfrm>
        </p:grpSpPr>
        <p:grpSp>
          <p:nvGrpSpPr>
            <p:cNvPr id="17" name="Group 16"/>
            <p:cNvGrpSpPr/>
            <p:nvPr/>
          </p:nvGrpSpPr>
          <p:grpSpPr>
            <a:xfrm>
              <a:off x="6043542" y="3330476"/>
              <a:ext cx="1576458" cy="2184034"/>
              <a:chOff x="7467600" y="3733800"/>
              <a:chExt cx="1576458" cy="2184034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7467600" y="3733800"/>
                <a:ext cx="1576458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aco"/>
                    <a:ea typeface="+mn-ea"/>
                    <a:cs typeface="Monaco"/>
                  </a:rPr>
                  <a:t>MPI_Send</a:t>
                </a: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aco"/>
                    <a:ea typeface="+mn-ea"/>
                    <a:cs typeface="Monaco"/>
                  </a:rPr>
                  <a:t>(...)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aco"/>
                    <a:ea typeface="+mn-ea"/>
                    <a:cs typeface="Monaco"/>
                  </a:rPr>
                  <a:t>{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22B38"/>
                    </a:solidFill>
                    <a:effectLst/>
                    <a:uLnTx/>
                    <a:uFillTx/>
                    <a:latin typeface="Monaco"/>
                    <a:ea typeface="+mn-ea"/>
                    <a:cs typeface="Monaco"/>
                  </a:rPr>
                  <a:t>   CS_TRY_ENTER;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22B38"/>
                    </a:solidFill>
                    <a:effectLst/>
                    <a:uLnTx/>
                    <a:uFillTx/>
                    <a:latin typeface="Monaco"/>
                    <a:ea typeface="+mn-ea"/>
                    <a:cs typeface="Monaco"/>
                  </a:rPr>
                  <a:t>   </a:t>
                </a: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aco"/>
                    <a:ea typeface="+mn-ea"/>
                    <a:cs typeface="Monaco"/>
                  </a:rPr>
                  <a:t>if(!success) {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aco"/>
                  <a:ea typeface="+mn-ea"/>
                  <a:cs typeface="Monaco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aco"/>
                  <a:ea typeface="+mn-ea"/>
                  <a:cs typeface="Monaco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22B38"/>
                    </a:solidFill>
                    <a:effectLst/>
                    <a:uLnTx/>
                    <a:uFillTx/>
                    <a:latin typeface="Monaco"/>
                    <a:ea typeface="+mn-ea"/>
                    <a:cs typeface="Monaco"/>
                  </a:rPr>
                  <a:t>      CS_ENTER;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22B38"/>
                    </a:solidFill>
                    <a:effectLst/>
                    <a:uLnTx/>
                    <a:uFillTx/>
                    <a:latin typeface="Monaco"/>
                    <a:ea typeface="+mn-ea"/>
                    <a:cs typeface="Monaco"/>
                  </a:rPr>
                  <a:t>   </a:t>
                </a: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aco"/>
                    <a:ea typeface="+mn-ea"/>
                    <a:cs typeface="Monaco"/>
                  </a:rPr>
                  <a:t>}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aco"/>
                  <a:ea typeface="+mn-ea"/>
                  <a:cs typeface="Monaco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6C4DE"/>
                    </a:solidFill>
                    <a:effectLst/>
                    <a:uLnTx/>
                    <a:uFillTx/>
                    <a:latin typeface="Monaco"/>
                    <a:ea typeface="+mn-ea"/>
                    <a:cs typeface="Monaco"/>
                  </a:rPr>
                  <a:t>   </a:t>
                </a:r>
                <a:r>
                  <a:rPr kumimoji="0" lang="en-US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A6C4DE"/>
                    </a:solidFill>
                    <a:effectLst/>
                    <a:uLnTx/>
                    <a:uFillTx/>
                    <a:latin typeface="Monaco"/>
                    <a:ea typeface="+mn-ea"/>
                    <a:cs typeface="Monaco"/>
                  </a:rPr>
                  <a:t>flush_workq</a:t>
                </a: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6C4DE"/>
                    </a:solidFill>
                    <a:effectLst/>
                    <a:uLnTx/>
                    <a:uFillTx/>
                    <a:latin typeface="Monaco"/>
                    <a:ea typeface="+mn-ea"/>
                    <a:cs typeface="Monaco"/>
                  </a:rPr>
                  <a:t>();</a:t>
                </a: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aco"/>
                  <a:ea typeface="+mn-ea"/>
                  <a:cs typeface="Monaco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aco"/>
                    <a:ea typeface="+mn-ea"/>
                    <a:cs typeface="Monaco"/>
                  </a:rPr>
                  <a:t>   </a:t>
                </a:r>
                <a:r>
                  <a:rPr kumimoji="0" lang="en-US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aco"/>
                    <a:ea typeface="+mn-ea"/>
                    <a:cs typeface="Monaco"/>
                  </a:rPr>
                  <a:t>Wait</a:t>
                </a:r>
                <a:r>
                  <a:rPr kumimoji="0" lang="en-US" sz="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aco"/>
                    <a:ea typeface="+mn-ea"/>
                    <a:cs typeface="Monaco"/>
                  </a:rPr>
                  <a:t>_Progress</a:t>
                </a: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aco"/>
                    <a:ea typeface="+mn-ea"/>
                    <a:cs typeface="Monaco"/>
                  </a:rPr>
                  <a:t>();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aco"/>
                  <a:ea typeface="+mn-ea"/>
                  <a:cs typeface="Monaco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aco"/>
                  <a:ea typeface="+mn-ea"/>
                  <a:cs typeface="Monaco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aco"/>
                  <a:ea typeface="+mn-ea"/>
                  <a:cs typeface="Monaco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aco"/>
                    <a:ea typeface="+mn-ea"/>
                    <a:cs typeface="Monaco"/>
                  </a:rPr>
                  <a:t>   </a:t>
                </a: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F5C28"/>
                    </a:solidFill>
                    <a:effectLst/>
                    <a:uLnTx/>
                    <a:uFillTx/>
                    <a:latin typeface="Monaco"/>
                    <a:ea typeface="+mn-ea"/>
                    <a:cs typeface="Monaco"/>
                  </a:rPr>
                  <a:t>CS_EXIT;</a:t>
                </a: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Monaco"/>
                  <a:ea typeface="+mn-ea"/>
                  <a:cs typeface="Monaco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aco"/>
                    <a:ea typeface="+mn-ea"/>
                    <a:cs typeface="Monaco"/>
                  </a:rPr>
                  <a:t>}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772401" y="4289524"/>
                <a:ext cx="685800" cy="16670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Monaco"/>
                    <a:ea typeface="+mn-ea"/>
                    <a:cs typeface="Monaco"/>
                  </a:rPr>
                  <a:t>enqueue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Monaco"/>
                  <a:ea typeface="+mn-ea"/>
                  <a:cs typeface="Monaco"/>
                </a:endParaRPr>
              </a:p>
            </p:txBody>
          </p:sp>
          <p:cxnSp>
            <p:nvCxnSpPr>
              <p:cNvPr id="58" name="Straight Arrow Connector 57"/>
              <p:cNvCxnSpPr>
                <a:stCxn id="59" idx="1"/>
                <a:endCxn id="50" idx="1"/>
              </p:cNvCxnSpPr>
              <p:nvPr/>
            </p:nvCxnSpPr>
            <p:spPr>
              <a:xfrm rot="10800000" flipV="1">
                <a:off x="7543539" y="4410978"/>
                <a:ext cx="115643" cy="1506856"/>
              </a:xfrm>
              <a:prstGeom prst="bentConnector3">
                <a:avLst>
                  <a:gd name="adj1" fmla="val 297677"/>
                </a:avLst>
              </a:prstGeom>
              <a:ln w="19050" cmpd="sng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9" name="Rectangle 58"/>
              <p:cNvSpPr/>
              <p:nvPr/>
            </p:nvSpPr>
            <p:spPr>
              <a:xfrm>
                <a:off x="7659181" y="4365724"/>
                <a:ext cx="100870" cy="9050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775581" y="5203924"/>
                <a:ext cx="609600" cy="21614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A6C4DE"/>
                    </a:solidFill>
                    <a:effectLst/>
                    <a:uLnTx/>
                    <a:uFillTx/>
                    <a:latin typeface="Monaco"/>
                    <a:ea typeface="+mn-ea"/>
                    <a:cs typeface="Monaco"/>
                  </a:rPr>
                  <a:t>Dequeue</a:t>
                </a: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A6C4DE"/>
                  </a:solidFill>
                  <a:effectLst/>
                  <a:uLnTx/>
                  <a:uFillTx/>
                  <a:latin typeface="Monaco"/>
                  <a:ea typeface="+mn-ea"/>
                  <a:cs typeface="Monaco"/>
                </a:endParaRPr>
              </a:p>
            </p:txBody>
          </p:sp>
          <p:cxnSp>
            <p:nvCxnSpPr>
              <p:cNvPr id="53" name="Elbow Connector 52"/>
              <p:cNvCxnSpPr>
                <a:endCxn id="52" idx="3"/>
              </p:cNvCxnSpPr>
              <p:nvPr/>
            </p:nvCxnSpPr>
            <p:spPr>
              <a:xfrm rot="5400000">
                <a:off x="8366064" y="5146841"/>
                <a:ext cx="184271" cy="146036"/>
              </a:xfrm>
              <a:prstGeom prst="bentConnector2">
                <a:avLst/>
              </a:prstGeom>
              <a:ln w="19050" cmpd="sng">
                <a:solidFill>
                  <a:schemeClr val="accent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/>
            <p:cNvGrpSpPr/>
            <p:nvPr/>
          </p:nvGrpSpPr>
          <p:grpSpPr>
            <a:xfrm>
              <a:off x="6119480" y="5457601"/>
              <a:ext cx="1576720" cy="1324199"/>
              <a:chOff x="5473912" y="5322187"/>
              <a:chExt cx="1576720" cy="1324199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5616462" y="6256857"/>
                <a:ext cx="1434170" cy="38952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22B38">
                        <a:lumMod val="50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Hardware</a:t>
                </a: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5473912" y="5335002"/>
                <a:ext cx="109263" cy="536369"/>
                <a:chOff x="-3711249" y="3738470"/>
                <a:chExt cx="497703" cy="911935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-3711240" y="4500469"/>
                  <a:ext cx="497689" cy="149936"/>
                </a:xfrm>
                <a:prstGeom prst="rect">
                  <a:avLst/>
                </a:prstGeom>
                <a:noFill/>
                <a:ln w="381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-3711240" y="4348065"/>
                  <a:ext cx="497689" cy="149936"/>
                </a:xfrm>
                <a:prstGeom prst="rect">
                  <a:avLst/>
                </a:prstGeom>
                <a:noFill/>
                <a:ln w="381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-3711235" y="4195669"/>
                  <a:ext cx="497689" cy="149936"/>
                </a:xfrm>
                <a:prstGeom prst="rect">
                  <a:avLst/>
                </a:prstGeom>
                <a:noFill/>
                <a:ln w="381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-3711240" y="4043268"/>
                  <a:ext cx="497689" cy="149936"/>
                </a:xfrm>
                <a:prstGeom prst="rect">
                  <a:avLst/>
                </a:prstGeom>
                <a:noFill/>
                <a:ln w="381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-3711240" y="3890873"/>
                  <a:ext cx="497689" cy="149936"/>
                </a:xfrm>
                <a:prstGeom prst="rect">
                  <a:avLst/>
                </a:prstGeom>
                <a:noFill/>
                <a:ln w="381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-3711249" y="3738470"/>
                  <a:ext cx="497686" cy="149936"/>
                </a:xfrm>
                <a:prstGeom prst="rect">
                  <a:avLst/>
                </a:prstGeom>
                <a:noFill/>
                <a:ln w="381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>
                <a:off x="5728745" y="5571036"/>
                <a:ext cx="258084" cy="4135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5C04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602E14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Tx</a:t>
                </a: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02E14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33" name="Freeform 32"/>
              <p:cNvSpPr/>
              <p:nvPr/>
            </p:nvSpPr>
            <p:spPr>
              <a:xfrm>
                <a:off x="5589555" y="5335002"/>
                <a:ext cx="241748" cy="701784"/>
              </a:xfrm>
              <a:custGeom>
                <a:avLst/>
                <a:gdLst>
                  <a:gd name="connsiteX0" fmla="*/ 36435 w 1069368"/>
                  <a:gd name="connsiteY0" fmla="*/ 1041170 h 1370396"/>
                  <a:gd name="connsiteX1" fmla="*/ 19501 w 1069368"/>
                  <a:gd name="connsiteY1" fmla="*/ 1329037 h 1370396"/>
                  <a:gd name="connsiteX2" fmla="*/ 273501 w 1069368"/>
                  <a:gd name="connsiteY2" fmla="*/ 1244370 h 1370396"/>
                  <a:gd name="connsiteX3" fmla="*/ 544435 w 1069368"/>
                  <a:gd name="connsiteY3" fmla="*/ 194503 h 1370396"/>
                  <a:gd name="connsiteX4" fmla="*/ 967768 w 1069368"/>
                  <a:gd name="connsiteY4" fmla="*/ 8237 h 1370396"/>
                  <a:gd name="connsiteX5" fmla="*/ 1069368 w 1069368"/>
                  <a:gd name="connsiteY5" fmla="*/ 313037 h 1370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9368" h="1370396">
                    <a:moveTo>
                      <a:pt x="36435" y="1041170"/>
                    </a:moveTo>
                    <a:cubicBezTo>
                      <a:pt x="8212" y="1168170"/>
                      <a:pt x="-20010" y="1295170"/>
                      <a:pt x="19501" y="1329037"/>
                    </a:cubicBezTo>
                    <a:cubicBezTo>
                      <a:pt x="59012" y="1362904"/>
                      <a:pt x="186012" y="1433459"/>
                      <a:pt x="273501" y="1244370"/>
                    </a:cubicBezTo>
                    <a:cubicBezTo>
                      <a:pt x="360990" y="1055281"/>
                      <a:pt x="428724" y="400525"/>
                      <a:pt x="544435" y="194503"/>
                    </a:cubicBezTo>
                    <a:cubicBezTo>
                      <a:pt x="660146" y="-11519"/>
                      <a:pt x="880279" y="-11519"/>
                      <a:pt x="967768" y="8237"/>
                    </a:cubicBezTo>
                    <a:cubicBezTo>
                      <a:pt x="1055257" y="27993"/>
                      <a:pt x="1069368" y="313037"/>
                      <a:pt x="1069368" y="313037"/>
                    </a:cubicBezTo>
                  </a:path>
                </a:pathLst>
              </a:custGeom>
              <a:noFill/>
              <a:ln>
                <a:solidFill>
                  <a:srgbClr val="5C0426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602E14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6110994" y="5322187"/>
                <a:ext cx="120880" cy="536369"/>
                <a:chOff x="-3136425" y="3738470"/>
                <a:chExt cx="497695" cy="911935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-3136421" y="4500469"/>
                  <a:ext cx="497687" cy="149936"/>
                </a:xfrm>
                <a:prstGeom prst="rect">
                  <a:avLst/>
                </a:prstGeom>
                <a:noFill/>
                <a:ln w="381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-3136421" y="4348065"/>
                  <a:ext cx="497687" cy="149936"/>
                </a:xfrm>
                <a:prstGeom prst="rect">
                  <a:avLst/>
                </a:prstGeom>
                <a:noFill/>
                <a:ln w="381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-3136417" y="4195669"/>
                  <a:ext cx="497687" cy="149936"/>
                </a:xfrm>
                <a:prstGeom prst="rect">
                  <a:avLst/>
                </a:prstGeom>
                <a:noFill/>
                <a:ln w="381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-3136425" y="4043268"/>
                  <a:ext cx="497687" cy="149936"/>
                </a:xfrm>
                <a:prstGeom prst="rect">
                  <a:avLst/>
                </a:prstGeom>
                <a:noFill/>
                <a:ln w="381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-3136421" y="3890872"/>
                  <a:ext cx="497687" cy="149936"/>
                </a:xfrm>
                <a:prstGeom prst="rect">
                  <a:avLst/>
                </a:prstGeom>
                <a:noFill/>
                <a:ln w="381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-3136421" y="3738470"/>
                  <a:ext cx="497687" cy="149936"/>
                </a:xfrm>
                <a:prstGeom prst="rect">
                  <a:avLst/>
                </a:prstGeom>
                <a:noFill/>
                <a:ln w="381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5" name="Rectangle 34"/>
              <p:cNvSpPr/>
              <p:nvPr/>
            </p:nvSpPr>
            <p:spPr>
              <a:xfrm>
                <a:off x="6429535" y="5579586"/>
                <a:ext cx="258084" cy="41359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5C04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602E14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Tx</a:t>
                </a: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02E14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6261496" y="5335002"/>
                <a:ext cx="241748" cy="688969"/>
              </a:xfrm>
              <a:custGeom>
                <a:avLst/>
                <a:gdLst>
                  <a:gd name="connsiteX0" fmla="*/ 36435 w 1069368"/>
                  <a:gd name="connsiteY0" fmla="*/ 1041170 h 1370396"/>
                  <a:gd name="connsiteX1" fmla="*/ 19501 w 1069368"/>
                  <a:gd name="connsiteY1" fmla="*/ 1329037 h 1370396"/>
                  <a:gd name="connsiteX2" fmla="*/ 273501 w 1069368"/>
                  <a:gd name="connsiteY2" fmla="*/ 1244370 h 1370396"/>
                  <a:gd name="connsiteX3" fmla="*/ 544435 w 1069368"/>
                  <a:gd name="connsiteY3" fmla="*/ 194503 h 1370396"/>
                  <a:gd name="connsiteX4" fmla="*/ 967768 w 1069368"/>
                  <a:gd name="connsiteY4" fmla="*/ 8237 h 1370396"/>
                  <a:gd name="connsiteX5" fmla="*/ 1069368 w 1069368"/>
                  <a:gd name="connsiteY5" fmla="*/ 313037 h 1370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9368" h="1370396">
                    <a:moveTo>
                      <a:pt x="36435" y="1041170"/>
                    </a:moveTo>
                    <a:cubicBezTo>
                      <a:pt x="8212" y="1168170"/>
                      <a:pt x="-20010" y="1295170"/>
                      <a:pt x="19501" y="1329037"/>
                    </a:cubicBezTo>
                    <a:cubicBezTo>
                      <a:pt x="59012" y="1362904"/>
                      <a:pt x="186012" y="1433459"/>
                      <a:pt x="273501" y="1244370"/>
                    </a:cubicBezTo>
                    <a:cubicBezTo>
                      <a:pt x="360990" y="1055281"/>
                      <a:pt x="428724" y="400525"/>
                      <a:pt x="544435" y="194503"/>
                    </a:cubicBezTo>
                    <a:cubicBezTo>
                      <a:pt x="660146" y="-11519"/>
                      <a:pt x="880279" y="-11519"/>
                      <a:pt x="967768" y="8237"/>
                    </a:cubicBezTo>
                    <a:cubicBezTo>
                      <a:pt x="1055257" y="27993"/>
                      <a:pt x="1069368" y="313037"/>
                      <a:pt x="1069368" y="313037"/>
                    </a:cubicBezTo>
                  </a:path>
                </a:pathLst>
              </a:custGeom>
              <a:noFill/>
              <a:ln>
                <a:solidFill>
                  <a:srgbClr val="5C0426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602E14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7" name="Straight Arrow Connector 36"/>
              <p:cNvCxnSpPr>
                <a:stCxn id="32" idx="2"/>
              </p:cNvCxnSpPr>
              <p:nvPr/>
            </p:nvCxnSpPr>
            <p:spPr>
              <a:xfrm>
                <a:off x="5857788" y="5984634"/>
                <a:ext cx="0" cy="272223"/>
              </a:xfrm>
              <a:prstGeom prst="straightConnector1">
                <a:avLst/>
              </a:prstGeom>
              <a:ln w="19050" cmpd="sng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6556951" y="5993163"/>
                <a:ext cx="0" cy="272223"/>
              </a:xfrm>
              <a:prstGeom prst="straightConnector1">
                <a:avLst/>
              </a:prstGeom>
              <a:ln w="19050" cmpd="sng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72" name="Straight Arrow Connector 57"/>
            <p:cNvCxnSpPr>
              <a:stCxn id="52" idx="1"/>
              <a:endCxn id="33" idx="1"/>
            </p:cNvCxnSpPr>
            <p:nvPr/>
          </p:nvCxnSpPr>
          <p:spPr>
            <a:xfrm rot="10800000" flipV="1">
              <a:off x="6239533" y="4908670"/>
              <a:ext cx="111991" cy="1242349"/>
            </a:xfrm>
            <a:prstGeom prst="bentConnector5">
              <a:avLst>
                <a:gd name="adj1" fmla="val 481959"/>
                <a:gd name="adj2" fmla="val 26958"/>
                <a:gd name="adj3" fmla="val 482731"/>
              </a:avLst>
            </a:prstGeom>
            <a:ln w="19050" cmpd="sng">
              <a:solidFill>
                <a:srgbClr val="5C0426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7543800" y="3515380"/>
              <a:ext cx="11727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Nonblocking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Operation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620000" y="4267200"/>
              <a:ext cx="9731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6C4D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Blocking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6C4D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Operation</a:t>
              </a:r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7148812" y="4052908"/>
              <a:ext cx="184278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7148812" y="5181600"/>
              <a:ext cx="184278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7391400" y="5665113"/>
              <a:ext cx="169001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Work-Queue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6C4D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6C4D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Communication Context</a:t>
              </a:r>
            </a:p>
          </p:txBody>
        </p:sp>
      </p:grpSp>
      <p:graphicFrame>
        <p:nvGraphicFramePr>
          <p:cNvPr id="51" name="Chart 50"/>
          <p:cNvGraphicFramePr/>
          <p:nvPr>
            <p:extLst/>
          </p:nvPr>
        </p:nvGraphicFramePr>
        <p:xfrm>
          <a:off x="5410199" y="662220"/>
          <a:ext cx="3702256" cy="2587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2284E0A0-A6D2-6A49-B577-CCC9BA44D7CE}"/>
              </a:ext>
            </a:extLst>
          </p:cNvPr>
          <p:cNvSpPr txBox="1"/>
          <p:nvPr/>
        </p:nvSpPr>
        <p:spPr>
          <a:xfrm>
            <a:off x="1426590" y="6102406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Partnership with Intel</a:t>
            </a:r>
          </a:p>
        </p:txBody>
      </p:sp>
    </p:spTree>
    <p:extLst>
      <p:ext uri="{BB962C8B-B14F-4D97-AF65-F5344CB8AC3E}">
        <p14:creationId xmlns:p14="http://schemas.microsoft.com/office/powerpoint/2010/main" val="2147802601"/>
      </p:ext>
    </p:extLst>
  </p:cSld>
  <p:clrMapOvr>
    <a:masterClrMapping/>
  </p:clrMapOvr>
</p:sld>
</file>

<file path=ppt/theme/theme1.xml><?xml version="1.0" encoding="utf-8"?>
<a:theme xmlns:a="http://schemas.openxmlformats.org/drawingml/2006/main" name="argonne.updates">
  <a:themeElements>
    <a:clrScheme name="Custom 7">
      <a:dk1>
        <a:srgbClr val="616161"/>
      </a:dk1>
      <a:lt1>
        <a:srgbClr val="FFFFFF"/>
      </a:lt1>
      <a:dk2>
        <a:srgbClr val="1F497D"/>
      </a:dk2>
      <a:lt2>
        <a:srgbClr val="D2D2D2"/>
      </a:lt2>
      <a:accent1>
        <a:srgbClr val="A6C4DE"/>
      </a:accent1>
      <a:accent2>
        <a:srgbClr val="D8AC28"/>
      </a:accent2>
      <a:accent3>
        <a:srgbClr val="A22B38"/>
      </a:accent3>
      <a:accent4>
        <a:srgbClr val="7AB800"/>
      </a:accent4>
      <a:accent5>
        <a:srgbClr val="9D7D9E"/>
      </a:accent5>
      <a:accent6>
        <a:srgbClr val="BF5C28"/>
      </a:accent6>
      <a:hlink>
        <a:srgbClr val="4D8ABE"/>
      </a:hlink>
      <a:folHlink>
        <a:srgbClr val="4D8ABE"/>
      </a:folHlink>
    </a:clrScheme>
    <a:fontScheme name="Blue design">
      <a:majorFont>
        <a:latin typeface="Trebuchet M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</a:objectDefaults>
  <a:extraClrSchemeLst>
    <a:extraClrScheme>
      <a:clrScheme name="Blue design 1">
        <a:dk1>
          <a:srgbClr val="616161"/>
        </a:dk1>
        <a:lt1>
          <a:srgbClr val="FFFFFF"/>
        </a:lt1>
        <a:dk2>
          <a:srgbClr val="1F497D"/>
        </a:dk2>
        <a:lt2>
          <a:srgbClr val="D2D2D2"/>
        </a:lt2>
        <a:accent1>
          <a:srgbClr val="5C0426"/>
        </a:accent1>
        <a:accent2>
          <a:srgbClr val="9D7D9E"/>
        </a:accent2>
        <a:accent3>
          <a:srgbClr val="FFFFFF"/>
        </a:accent3>
        <a:accent4>
          <a:srgbClr val="525252"/>
        </a:accent4>
        <a:accent5>
          <a:srgbClr val="B5AAAC"/>
        </a:accent5>
        <a:accent6>
          <a:srgbClr val="8E718F"/>
        </a:accent6>
        <a:hlink>
          <a:srgbClr val="253D51"/>
        </a:hlink>
        <a:folHlink>
          <a:srgbClr val="0D20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mbria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2381</Words>
  <Application>Microsoft Macintosh PowerPoint</Application>
  <PresentationFormat>On-screen Show (4:3)</PresentationFormat>
  <Paragraphs>500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5" baseType="lpstr">
      <vt:lpstr>等线</vt:lpstr>
      <vt:lpstr>MS PGothic</vt:lpstr>
      <vt:lpstr>MS PGothic</vt:lpstr>
      <vt:lpstr>游ゴシック</vt:lpstr>
      <vt:lpstr>Arial</vt:lpstr>
      <vt:lpstr>Calibri</vt:lpstr>
      <vt:lpstr>Calibri Light</vt:lpstr>
      <vt:lpstr>Courier</vt:lpstr>
      <vt:lpstr>Helvetica</vt:lpstr>
      <vt:lpstr>Hoefler Text</vt:lpstr>
      <vt:lpstr>Monaco</vt:lpstr>
      <vt:lpstr>System Font Regular</vt:lpstr>
      <vt:lpstr>Times New Roman</vt:lpstr>
      <vt:lpstr>Trebuchet MS</vt:lpstr>
      <vt:lpstr>Wingdings</vt:lpstr>
      <vt:lpstr>argonne.updates</vt:lpstr>
      <vt:lpstr>Recent Progress in MPICH</vt:lpstr>
      <vt:lpstr>The MPICH Project</vt:lpstr>
      <vt:lpstr>MPICH: Goals and Philosophy</vt:lpstr>
      <vt:lpstr>MPICH-3.3 Features</vt:lpstr>
      <vt:lpstr>MPICH layered structure: Current and Planned</vt:lpstr>
      <vt:lpstr>CH4 Design Goals</vt:lpstr>
      <vt:lpstr>Lower Overheads = Better Strong Scaling</vt:lpstr>
      <vt:lpstr>Improving MPI_THREAD_MULTIPLE</vt:lpstr>
      <vt:lpstr>Multithreaded MPI Work-Queue Model</vt:lpstr>
      <vt:lpstr>Interoperability with X Through User-Level Threads</vt:lpstr>
      <vt:lpstr>Memory Scalable Network Address Management</vt:lpstr>
      <vt:lpstr>Hardware Acceleration for MPI Atomics</vt:lpstr>
      <vt:lpstr>Scalable Job Startup</vt:lpstr>
      <vt:lpstr>New Collectives Infrastructure</vt:lpstr>
      <vt:lpstr>Topology optimizations for MPI_Comm_split_type</vt:lpstr>
      <vt:lpstr>New Developments</vt:lpstr>
      <vt:lpstr>Fault Tolerance Improvements </vt:lpstr>
      <vt:lpstr>CUDA Awareness</vt:lpstr>
      <vt:lpstr>MPICH 3.4 Planned Features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Progress in MPICH</dc:title>
  <dc:creator>Raffenetti, Kenneth J.</dc:creator>
  <cp:lastModifiedBy>Raffenetti, Kenneth J.</cp:lastModifiedBy>
  <cp:revision>3</cp:revision>
  <dcterms:created xsi:type="dcterms:W3CDTF">2019-01-16T20:59:10Z</dcterms:created>
  <dcterms:modified xsi:type="dcterms:W3CDTF">2019-01-16T21:03:08Z</dcterms:modified>
</cp:coreProperties>
</file>